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4"/>
  </p:notesMasterIdLst>
  <p:sldIdLst>
    <p:sldId id="277" r:id="rId2"/>
    <p:sldId id="256" r:id="rId3"/>
    <p:sldId id="257" r:id="rId4"/>
    <p:sldId id="258" r:id="rId5"/>
    <p:sldId id="266" r:id="rId6"/>
    <p:sldId id="261" r:id="rId7"/>
    <p:sldId id="263" r:id="rId8"/>
    <p:sldId id="267" r:id="rId9"/>
    <p:sldId id="259" r:id="rId10"/>
    <p:sldId id="262" r:id="rId11"/>
    <p:sldId id="264" r:id="rId12"/>
    <p:sldId id="260" r:id="rId13"/>
    <p:sldId id="265" r:id="rId14"/>
    <p:sldId id="268" r:id="rId15"/>
    <p:sldId id="270" r:id="rId16"/>
    <p:sldId id="269" r:id="rId17"/>
    <p:sldId id="271" r:id="rId18"/>
    <p:sldId id="272" r:id="rId19"/>
    <p:sldId id="276" r:id="rId20"/>
    <p:sldId id="273" r:id="rId21"/>
    <p:sldId id="274" r:id="rId22"/>
    <p:sldId id="275" r:id="rId2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9" autoAdjust="0"/>
    <p:restoredTop sz="86323" autoAdjust="0"/>
  </p:normalViewPr>
  <p:slideViewPr>
    <p:cSldViewPr>
      <p:cViewPr varScale="1">
        <p:scale>
          <a:sx n="63" d="100"/>
          <a:sy n="63" d="100"/>
        </p:scale>
        <p:origin x="-1362"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8C5109-92FB-49C4-948E-C6A7E5B50B42}" type="datetimeFigureOut">
              <a:rPr lang="fr-FR" smtClean="0"/>
              <a:t>16/07/2015</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9650A1-D633-4B62-94B2-D2F1756C3027}" type="slidenum">
              <a:rPr lang="fr-FR" smtClean="0"/>
              <a:t>‹N°›</a:t>
            </a:fld>
            <a:endParaRPr lang="fr-FR"/>
          </a:p>
        </p:txBody>
      </p:sp>
    </p:spTree>
    <p:extLst>
      <p:ext uri="{BB962C8B-B14F-4D97-AF65-F5344CB8AC3E}">
        <p14:creationId xmlns:p14="http://schemas.microsoft.com/office/powerpoint/2010/main" val="3628135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9650A1-D633-4B62-94B2-D2F1756C3027}" type="slidenum">
              <a:rPr lang="fr-FR" smtClean="0"/>
              <a:t>1</a:t>
            </a:fld>
            <a:endParaRPr lang="fr-FR"/>
          </a:p>
        </p:txBody>
      </p:sp>
    </p:spTree>
    <p:extLst>
      <p:ext uri="{BB962C8B-B14F-4D97-AF65-F5344CB8AC3E}">
        <p14:creationId xmlns:p14="http://schemas.microsoft.com/office/powerpoint/2010/main" val="1641845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9650A1-D633-4B62-94B2-D2F1756C3027}" type="slidenum">
              <a:rPr lang="fr-FR" smtClean="0"/>
              <a:t>4</a:t>
            </a:fld>
            <a:endParaRPr lang="fr-FR"/>
          </a:p>
        </p:txBody>
      </p:sp>
    </p:spTree>
    <p:extLst>
      <p:ext uri="{BB962C8B-B14F-4D97-AF65-F5344CB8AC3E}">
        <p14:creationId xmlns:p14="http://schemas.microsoft.com/office/powerpoint/2010/main" val="1103236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59650A1-D633-4B62-94B2-D2F1756C3027}" type="slidenum">
              <a:rPr lang="fr-FR" smtClean="0"/>
              <a:t>5</a:t>
            </a:fld>
            <a:endParaRPr lang="fr-FR"/>
          </a:p>
        </p:txBody>
      </p:sp>
    </p:spTree>
    <p:extLst>
      <p:ext uri="{BB962C8B-B14F-4D97-AF65-F5344CB8AC3E}">
        <p14:creationId xmlns:p14="http://schemas.microsoft.com/office/powerpoint/2010/main" val="1767871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4" name="Titre 13"/>
          <p:cNvSpPr>
            <a:spLocks noGrp="1"/>
          </p:cNvSpPr>
          <p:nvPr>
            <p:ph type="ctrTitle"/>
          </p:nvPr>
        </p:nvSpPr>
        <p:spPr>
          <a:xfrm>
            <a:off x="1432560" y="359898"/>
            <a:ext cx="7406640" cy="1472184"/>
          </a:xfrm>
        </p:spPr>
        <p:txBody>
          <a:bodyPr anchor="b"/>
          <a:lstStyle>
            <a:lvl1pPr algn="l">
              <a:defRPr/>
            </a:lvl1pPr>
            <a:extLst/>
          </a:lstStyle>
          <a:p>
            <a:r>
              <a:rPr kumimoji="0" lang="fr-FR" smtClean="0"/>
              <a:t>Modifiez le style du titre</a:t>
            </a:r>
            <a:endParaRPr kumimoji="0" lang="en-US"/>
          </a:p>
        </p:txBody>
      </p:sp>
      <p:sp>
        <p:nvSpPr>
          <p:cNvPr id="22" name="Sous-titr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fr-FR" smtClean="0"/>
              <a:t>Modifiez le style des sous-titres du masque</a:t>
            </a:r>
            <a:endParaRPr kumimoji="0" lang="en-US"/>
          </a:p>
        </p:txBody>
      </p:sp>
      <p:sp>
        <p:nvSpPr>
          <p:cNvPr id="7" name="Espace réservé de la date 6"/>
          <p:cNvSpPr>
            <a:spLocks noGrp="1"/>
          </p:cNvSpPr>
          <p:nvPr>
            <p:ph type="dt" sz="half" idx="10"/>
          </p:nvPr>
        </p:nvSpPr>
        <p:spPr/>
        <p:txBody>
          <a:bodyPr/>
          <a:lstStyle>
            <a:extLst/>
          </a:lstStyle>
          <a:p>
            <a:fld id="{7D51E2F3-FB49-4454-B12F-62C1C63373BF}" type="datetimeFigureOut">
              <a:rPr lang="fr-FR" smtClean="0"/>
              <a:t>16/07/2015</a:t>
            </a:fld>
            <a:endParaRPr lang="fr-FR"/>
          </a:p>
        </p:txBody>
      </p:sp>
      <p:sp>
        <p:nvSpPr>
          <p:cNvPr id="20" name="Espace réservé du pied de page 19"/>
          <p:cNvSpPr>
            <a:spLocks noGrp="1"/>
          </p:cNvSpPr>
          <p:nvPr>
            <p:ph type="ftr" sz="quarter" idx="11"/>
          </p:nvPr>
        </p:nvSpPr>
        <p:spPr/>
        <p:txBody>
          <a:bodyPr/>
          <a:lstStyle>
            <a:extLst/>
          </a:lstStyle>
          <a:p>
            <a:endParaRPr lang="fr-FR"/>
          </a:p>
        </p:txBody>
      </p:sp>
      <p:sp>
        <p:nvSpPr>
          <p:cNvPr id="10" name="Espace réservé du numéro de diapositive 9"/>
          <p:cNvSpPr>
            <a:spLocks noGrp="1"/>
          </p:cNvSpPr>
          <p:nvPr>
            <p:ph type="sldNum" sz="quarter" idx="12"/>
          </p:nvPr>
        </p:nvSpPr>
        <p:spPr/>
        <p:txBody>
          <a:bodyPr/>
          <a:lstStyle>
            <a:extLst/>
          </a:lstStyle>
          <a:p>
            <a:fld id="{34E4A497-D10C-4C94-A789-EF8428278F0E}" type="slidenum">
              <a:rPr lang="fr-FR" smtClean="0"/>
              <a:t>‹N°›</a:t>
            </a:fld>
            <a:endParaRPr lang="fr-FR"/>
          </a:p>
        </p:txBody>
      </p:sp>
      <p:sp>
        <p:nvSpPr>
          <p:cNvPr id="8" name="Ellipse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Ellipse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p:txBody>
          <a:bodyPr vert="eaVert"/>
          <a:lstStyle>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7D51E2F3-FB49-4454-B12F-62C1C63373BF}" type="datetimeFigureOut">
              <a:rPr lang="fr-FR" smtClean="0"/>
              <a:t>16/07/2015</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34E4A497-D10C-4C94-A789-EF8428278F0E}"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274639"/>
            <a:ext cx="1828800" cy="5851525"/>
          </a:xfrm>
        </p:spPr>
        <p:txBody>
          <a:bodyPr vert="eaVert"/>
          <a:lstStyle>
            <a:extLst/>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a:xfrm>
            <a:off x="1143000" y="274640"/>
            <a:ext cx="5562600" cy="5851525"/>
          </a:xfrm>
        </p:spPr>
        <p:txBody>
          <a:bodyPr vert="eaVert"/>
          <a:lstStyle>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7D51E2F3-FB49-4454-B12F-62C1C63373BF}" type="datetimeFigureOut">
              <a:rPr lang="fr-FR" smtClean="0"/>
              <a:t>16/07/2015</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34E4A497-D10C-4C94-A789-EF8428278F0E}"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Modifiez le style du titre</a:t>
            </a:r>
            <a:endParaRPr kumimoji="0" lang="en-US"/>
          </a:p>
        </p:txBody>
      </p:sp>
      <p:sp>
        <p:nvSpPr>
          <p:cNvPr id="3" name="Espace réservé du contenu 2"/>
          <p:cNvSpPr>
            <a:spLocks noGrp="1"/>
          </p:cNvSpPr>
          <p:nvPr>
            <p:ph idx="1"/>
          </p:nvPr>
        </p:nvSpPr>
        <p:spPr/>
        <p:txBody>
          <a:bodyPr/>
          <a:lstStyle>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7D51E2F3-FB49-4454-B12F-62C1C63373BF}" type="datetimeFigureOut">
              <a:rPr lang="fr-FR" smtClean="0"/>
              <a:t>16/07/2015</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34E4A497-D10C-4C94-A789-EF8428278F0E}"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r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fr-FR" smtClean="0"/>
              <a:t>Modifiez le style du titre</a:t>
            </a:r>
            <a:endParaRPr kumimoji="0" lang="en-US"/>
          </a:p>
        </p:txBody>
      </p:sp>
      <p:sp>
        <p:nvSpPr>
          <p:cNvPr id="3" name="Espace réservé du texte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fr-FR" smtClean="0"/>
              <a:t>Modifiez les styles du texte du masque</a:t>
            </a:r>
          </a:p>
        </p:txBody>
      </p:sp>
      <p:sp>
        <p:nvSpPr>
          <p:cNvPr id="4" name="Espace réservé de la date 3"/>
          <p:cNvSpPr>
            <a:spLocks noGrp="1"/>
          </p:cNvSpPr>
          <p:nvPr>
            <p:ph type="dt" sz="half" idx="10"/>
          </p:nvPr>
        </p:nvSpPr>
        <p:spPr/>
        <p:txBody>
          <a:bodyPr/>
          <a:lstStyle>
            <a:extLst/>
          </a:lstStyle>
          <a:p>
            <a:fld id="{7D51E2F3-FB49-4454-B12F-62C1C63373BF}" type="datetimeFigureOut">
              <a:rPr lang="fr-FR" smtClean="0"/>
              <a:t>16/07/2015</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34E4A497-D10C-4C94-A789-EF8428278F0E}" type="slidenum">
              <a:rPr lang="fr-FR" smtClean="0"/>
              <a:t>‹N°›</a:t>
            </a:fld>
            <a:endParaRPr lang="fr-F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Ellipse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Ellipse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1435608" y="274320"/>
            <a:ext cx="7498080" cy="1143000"/>
          </a:xfrm>
        </p:spPr>
        <p:txBody>
          <a:bodyPr/>
          <a:lstStyle>
            <a:extLst/>
          </a:lstStyle>
          <a:p>
            <a:r>
              <a:rPr kumimoji="0" lang="fr-FR" smtClean="0"/>
              <a:t>Modifiez le style du titre</a:t>
            </a:r>
            <a:endParaRPr kumimoji="0" lang="en-US"/>
          </a:p>
        </p:txBody>
      </p:sp>
      <p:sp>
        <p:nvSpPr>
          <p:cNvPr id="3" name="Espace réservé du contenu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7D51E2F3-FB49-4454-B12F-62C1C63373BF}" type="datetimeFigureOut">
              <a:rPr lang="fr-FR" smtClean="0"/>
              <a:t>16/07/2015</a:t>
            </a:fld>
            <a:endParaRPr lang="fr-FR"/>
          </a:p>
        </p:txBody>
      </p:sp>
      <p:sp>
        <p:nvSpPr>
          <p:cNvPr id="6" name="Espace réservé du pied de page 5"/>
          <p:cNvSpPr>
            <a:spLocks noGrp="1"/>
          </p:cNvSpPr>
          <p:nvPr>
            <p:ph type="ftr" sz="quarter" idx="11"/>
          </p:nvPr>
        </p:nvSpPr>
        <p:spPr/>
        <p:txBody>
          <a:bodyPr/>
          <a:lstStyle>
            <a:extLst/>
          </a:lstStyle>
          <a:p>
            <a:endParaRPr lang="fr-FR"/>
          </a:p>
        </p:txBody>
      </p:sp>
      <p:sp>
        <p:nvSpPr>
          <p:cNvPr id="7" name="Espace réservé du numéro de diapositive 6"/>
          <p:cNvSpPr>
            <a:spLocks noGrp="1"/>
          </p:cNvSpPr>
          <p:nvPr>
            <p:ph type="sldNum" sz="quarter" idx="12"/>
          </p:nvPr>
        </p:nvSpPr>
        <p:spPr/>
        <p:txBody>
          <a:bodyPr/>
          <a:lstStyle>
            <a:extLst/>
          </a:lstStyle>
          <a:p>
            <a:fld id="{34E4A497-D10C-4C94-A789-EF8428278F0E}"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fr-FR" smtClean="0"/>
              <a:t>Modifiez le style du titre</a:t>
            </a:r>
            <a:endParaRPr kumimoji="0" lang="en-US"/>
          </a:p>
        </p:txBody>
      </p:sp>
      <p:sp>
        <p:nvSpPr>
          <p:cNvPr id="3" name="Espace réservé du texte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Modifiez les styles du texte du masque</a:t>
            </a:r>
          </a:p>
        </p:txBody>
      </p:sp>
      <p:sp>
        <p:nvSpPr>
          <p:cNvPr id="4" name="Espace réservé du texte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Modifiez les styles du texte du masque</a:t>
            </a:r>
          </a:p>
        </p:txBody>
      </p:sp>
      <p:sp>
        <p:nvSpPr>
          <p:cNvPr id="5" name="Espace réservé du contenu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extLst/>
          </a:lstStyle>
          <a:p>
            <a:fld id="{7D51E2F3-FB49-4454-B12F-62C1C63373BF}" type="datetimeFigureOut">
              <a:rPr lang="fr-FR" smtClean="0"/>
              <a:t>16/07/2015</a:t>
            </a:fld>
            <a:endParaRPr lang="fr-FR"/>
          </a:p>
        </p:txBody>
      </p:sp>
      <p:sp>
        <p:nvSpPr>
          <p:cNvPr id="8" name="Espace réservé du pied de page 7"/>
          <p:cNvSpPr>
            <a:spLocks noGrp="1"/>
          </p:cNvSpPr>
          <p:nvPr>
            <p:ph type="ftr" sz="quarter" idx="11"/>
          </p:nvPr>
        </p:nvSpPr>
        <p:spPr/>
        <p:txBody>
          <a:bodyPr/>
          <a:lstStyle>
            <a:extLst/>
          </a:lstStyle>
          <a:p>
            <a:endParaRPr lang="fr-FR"/>
          </a:p>
        </p:txBody>
      </p:sp>
      <p:sp>
        <p:nvSpPr>
          <p:cNvPr id="9" name="Espace réservé du numéro de diapositive 8"/>
          <p:cNvSpPr>
            <a:spLocks noGrp="1"/>
          </p:cNvSpPr>
          <p:nvPr>
            <p:ph type="sldNum" sz="quarter" idx="12"/>
          </p:nvPr>
        </p:nvSpPr>
        <p:spPr/>
        <p:txBody>
          <a:bodyPr/>
          <a:lstStyle>
            <a:extLst/>
          </a:lstStyle>
          <a:p>
            <a:fld id="{34E4A497-D10C-4C94-A789-EF8428278F0E}"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435608" y="274320"/>
            <a:ext cx="7498080" cy="1143000"/>
          </a:xfrm>
        </p:spPr>
        <p:txBody>
          <a:bodyPr anchor="ctr"/>
          <a:lstStyle>
            <a:extLst/>
          </a:lstStyle>
          <a:p>
            <a:r>
              <a:rPr kumimoji="0" lang="fr-FR" smtClean="0"/>
              <a:t>Modifiez le style du titre</a:t>
            </a:r>
            <a:endParaRPr kumimoji="0" lang="en-US"/>
          </a:p>
        </p:txBody>
      </p:sp>
      <p:sp>
        <p:nvSpPr>
          <p:cNvPr id="3" name="Espace réservé de la date 2"/>
          <p:cNvSpPr>
            <a:spLocks noGrp="1"/>
          </p:cNvSpPr>
          <p:nvPr>
            <p:ph type="dt" sz="half" idx="10"/>
          </p:nvPr>
        </p:nvSpPr>
        <p:spPr/>
        <p:txBody>
          <a:bodyPr/>
          <a:lstStyle>
            <a:extLst/>
          </a:lstStyle>
          <a:p>
            <a:fld id="{7D51E2F3-FB49-4454-B12F-62C1C63373BF}" type="datetimeFigureOut">
              <a:rPr lang="fr-FR" smtClean="0"/>
              <a:t>16/07/2015</a:t>
            </a:fld>
            <a:endParaRPr lang="fr-FR"/>
          </a:p>
        </p:txBody>
      </p:sp>
      <p:sp>
        <p:nvSpPr>
          <p:cNvPr id="4" name="Espace réservé du pied de page 3"/>
          <p:cNvSpPr>
            <a:spLocks noGrp="1"/>
          </p:cNvSpPr>
          <p:nvPr>
            <p:ph type="ftr" sz="quarter" idx="11"/>
          </p:nvPr>
        </p:nvSpPr>
        <p:spPr/>
        <p:txBody>
          <a:bodyPr/>
          <a:lstStyle>
            <a:extLst/>
          </a:lstStyle>
          <a:p>
            <a:endParaRPr lang="fr-FR"/>
          </a:p>
        </p:txBody>
      </p:sp>
      <p:sp>
        <p:nvSpPr>
          <p:cNvPr id="5" name="Espace réservé du numéro de diapositive 4"/>
          <p:cNvSpPr>
            <a:spLocks noGrp="1"/>
          </p:cNvSpPr>
          <p:nvPr>
            <p:ph type="sldNum" sz="quarter" idx="12"/>
          </p:nvPr>
        </p:nvSpPr>
        <p:spPr/>
        <p:txBody>
          <a:bodyPr/>
          <a:lstStyle>
            <a:extLst/>
          </a:lstStyle>
          <a:p>
            <a:fld id="{34E4A497-D10C-4C94-A789-EF8428278F0E}"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Espace réservé de la date 1"/>
          <p:cNvSpPr>
            <a:spLocks noGrp="1"/>
          </p:cNvSpPr>
          <p:nvPr>
            <p:ph type="dt" sz="half" idx="10"/>
          </p:nvPr>
        </p:nvSpPr>
        <p:spPr/>
        <p:txBody>
          <a:bodyPr/>
          <a:lstStyle>
            <a:extLst/>
          </a:lstStyle>
          <a:p>
            <a:fld id="{7D51E2F3-FB49-4454-B12F-62C1C63373BF}" type="datetimeFigureOut">
              <a:rPr lang="fr-FR" smtClean="0"/>
              <a:t>16/07/2015</a:t>
            </a:fld>
            <a:endParaRPr lang="fr-FR"/>
          </a:p>
        </p:txBody>
      </p:sp>
      <p:sp>
        <p:nvSpPr>
          <p:cNvPr id="3" name="Espace réservé du pied de page 2"/>
          <p:cNvSpPr>
            <a:spLocks noGrp="1"/>
          </p:cNvSpPr>
          <p:nvPr>
            <p:ph type="ftr" sz="quarter" idx="11"/>
          </p:nvPr>
        </p:nvSpPr>
        <p:spPr/>
        <p:txBody>
          <a:bodyPr/>
          <a:lstStyle>
            <a:extLst/>
          </a:lstStyle>
          <a:p>
            <a:endParaRPr lang="fr-FR"/>
          </a:p>
        </p:txBody>
      </p:sp>
      <p:sp>
        <p:nvSpPr>
          <p:cNvPr id="4" name="Espace réservé du numéro de diapositive 3"/>
          <p:cNvSpPr>
            <a:spLocks noGrp="1"/>
          </p:cNvSpPr>
          <p:nvPr>
            <p:ph type="sldNum" sz="quarter" idx="12"/>
          </p:nvPr>
        </p:nvSpPr>
        <p:spPr/>
        <p:txBody>
          <a:bodyPr/>
          <a:lstStyle>
            <a:extLst/>
          </a:lstStyle>
          <a:p>
            <a:fld id="{34E4A497-D10C-4C94-A789-EF8428278F0E}" type="slidenum">
              <a:rPr lang="fr-FR" smtClean="0"/>
              <a:t>‹N°›</a:t>
            </a:fld>
            <a:endParaRPr lang="fr-F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fr-FR" smtClean="0"/>
              <a:t>Modifiez le style du titre</a:t>
            </a:r>
            <a:endParaRPr kumimoji="0" lang="en-US"/>
          </a:p>
        </p:txBody>
      </p:sp>
      <p:sp>
        <p:nvSpPr>
          <p:cNvPr id="3" name="Espace réservé du texte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fr-FR" smtClean="0"/>
              <a:t>Modifiez les styles du texte du masque</a:t>
            </a:r>
          </a:p>
        </p:txBody>
      </p:sp>
      <p:sp>
        <p:nvSpPr>
          <p:cNvPr id="4" name="Espace réservé du contenu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7D51E2F3-FB49-4454-B12F-62C1C63373BF}" type="datetimeFigureOut">
              <a:rPr lang="fr-FR" smtClean="0"/>
              <a:t>16/07/2015</a:t>
            </a:fld>
            <a:endParaRPr lang="fr-FR"/>
          </a:p>
        </p:txBody>
      </p:sp>
      <p:sp>
        <p:nvSpPr>
          <p:cNvPr id="6" name="Espace réservé du pied de page 5"/>
          <p:cNvSpPr>
            <a:spLocks noGrp="1"/>
          </p:cNvSpPr>
          <p:nvPr>
            <p:ph type="ftr" sz="quarter" idx="11"/>
          </p:nvPr>
        </p:nvSpPr>
        <p:spPr/>
        <p:txBody>
          <a:bodyPr/>
          <a:lstStyle>
            <a:extLst/>
          </a:lstStyle>
          <a:p>
            <a:endParaRPr lang="fr-FR"/>
          </a:p>
        </p:txBody>
      </p:sp>
      <p:sp>
        <p:nvSpPr>
          <p:cNvPr id="7" name="Espace réservé du numéro de diapositive 6"/>
          <p:cNvSpPr>
            <a:spLocks noGrp="1"/>
          </p:cNvSpPr>
          <p:nvPr>
            <p:ph type="sldNum" sz="quarter" idx="12"/>
          </p:nvPr>
        </p:nvSpPr>
        <p:spPr/>
        <p:txBody>
          <a:bodyPr/>
          <a:lstStyle>
            <a:extLst/>
          </a:lstStyle>
          <a:p>
            <a:fld id="{34E4A497-D10C-4C94-A789-EF8428278F0E}"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fr-FR" smtClean="0"/>
              <a:t>Modifiez le style du titre</a:t>
            </a:r>
            <a:endParaRPr kumimoji="0" lang="en-US"/>
          </a:p>
        </p:txBody>
      </p:sp>
      <p:sp>
        <p:nvSpPr>
          <p:cNvPr id="5" name="Espace réservé de la date 4"/>
          <p:cNvSpPr>
            <a:spLocks noGrp="1"/>
          </p:cNvSpPr>
          <p:nvPr>
            <p:ph type="dt" sz="half" idx="10"/>
          </p:nvPr>
        </p:nvSpPr>
        <p:spPr/>
        <p:txBody>
          <a:bodyPr/>
          <a:lstStyle>
            <a:extLst/>
          </a:lstStyle>
          <a:p>
            <a:fld id="{7D51E2F3-FB49-4454-B12F-62C1C63373BF}" type="datetimeFigureOut">
              <a:rPr lang="fr-FR" smtClean="0"/>
              <a:t>16/07/2015</a:t>
            </a:fld>
            <a:endParaRPr lang="fr-FR"/>
          </a:p>
        </p:txBody>
      </p:sp>
      <p:sp>
        <p:nvSpPr>
          <p:cNvPr id="6" name="Espace réservé du pied de page 5"/>
          <p:cNvSpPr>
            <a:spLocks noGrp="1"/>
          </p:cNvSpPr>
          <p:nvPr>
            <p:ph type="ftr" sz="quarter" idx="11"/>
          </p:nvPr>
        </p:nvSpPr>
        <p:spPr/>
        <p:txBody>
          <a:bodyPr/>
          <a:lstStyle>
            <a:extLst/>
          </a:lstStyle>
          <a:p>
            <a:endParaRPr lang="fr-FR"/>
          </a:p>
        </p:txBody>
      </p:sp>
      <p:sp>
        <p:nvSpPr>
          <p:cNvPr id="7" name="Espace réservé du numéro de diapositive 6"/>
          <p:cNvSpPr>
            <a:spLocks noGrp="1"/>
          </p:cNvSpPr>
          <p:nvPr>
            <p:ph type="sldNum" sz="quarter" idx="12"/>
          </p:nvPr>
        </p:nvSpPr>
        <p:spPr/>
        <p:txBody>
          <a:bodyPr/>
          <a:lstStyle>
            <a:extLst/>
          </a:lstStyle>
          <a:p>
            <a:fld id="{34E4A497-D10C-4C94-A789-EF8428278F0E}" type="slidenum">
              <a:rPr lang="fr-FR" smtClean="0"/>
              <a:t>‹N°›</a:t>
            </a:fld>
            <a:endParaRPr lang="fr-F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Espace réservé pour une image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fr-FR" smtClean="0"/>
              <a:t>Cliquez sur l'icône pour ajouter une image</a:t>
            </a:r>
            <a:endParaRPr kumimoji="0" lang="en-US" dirty="0"/>
          </a:p>
        </p:txBody>
      </p:sp>
      <p:sp>
        <p:nvSpPr>
          <p:cNvPr id="9" name="Organigramme : Processu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Organigramme : Processu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Espace réservé du texte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fr-FR" smtClean="0"/>
              <a:t>Modifiez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ecteurs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Ellipse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Bouée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Espace réservé du titre 4"/>
          <p:cNvSpPr>
            <a:spLocks noGrp="1"/>
          </p:cNvSpPr>
          <p:nvPr>
            <p:ph type="title"/>
          </p:nvPr>
        </p:nvSpPr>
        <p:spPr>
          <a:xfrm>
            <a:off x="1435608" y="274638"/>
            <a:ext cx="7498080" cy="1143000"/>
          </a:xfrm>
          <a:prstGeom prst="rect">
            <a:avLst/>
          </a:prstGeom>
        </p:spPr>
        <p:txBody>
          <a:bodyPr anchor="ctr">
            <a:normAutofit/>
          </a:bodyPr>
          <a:lstStyle>
            <a:extLst/>
          </a:lstStyle>
          <a:p>
            <a:r>
              <a:rPr kumimoji="0" lang="fr-FR" smtClean="0"/>
              <a:t>Modifiez le style du titre</a:t>
            </a:r>
            <a:endParaRPr kumimoji="0" lang="en-US"/>
          </a:p>
        </p:txBody>
      </p:sp>
      <p:sp>
        <p:nvSpPr>
          <p:cNvPr id="9" name="Espace réservé du texte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fr-FR" smtClean="0"/>
              <a:t>Modifiez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24" name="Espace réservé de la date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7D51E2F3-FB49-4454-B12F-62C1C63373BF}" type="datetimeFigureOut">
              <a:rPr lang="fr-FR" smtClean="0"/>
              <a:t>16/07/2015</a:t>
            </a:fld>
            <a:endParaRPr lang="fr-FR"/>
          </a:p>
        </p:txBody>
      </p:sp>
      <p:sp>
        <p:nvSpPr>
          <p:cNvPr id="10" name="Espace réservé du pied de page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fr-FR"/>
          </a:p>
        </p:txBody>
      </p:sp>
      <p:sp>
        <p:nvSpPr>
          <p:cNvPr id="22" name="Espace réservé du numéro de diapositive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34E4A497-D10C-4C94-A789-EF8428278F0E}" type="slidenum">
              <a:rPr lang="fr-FR" smtClean="0"/>
              <a:t>‹N°›</a:t>
            </a:fld>
            <a:endParaRPr lang="fr-F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03648" y="188640"/>
            <a:ext cx="7406640" cy="752104"/>
          </a:xfrm>
        </p:spPr>
        <p:txBody>
          <a:bodyPr>
            <a:noAutofit/>
          </a:bodyPr>
          <a:lstStyle/>
          <a:p>
            <a:r>
              <a:rPr lang="fr-FR" sz="2000" dirty="0"/>
              <a:t>Stratégie régionale de </a:t>
            </a:r>
            <a:r>
              <a:rPr lang="fr-FR" sz="2000" b="1" dirty="0"/>
              <a:t>valorisation  touristique </a:t>
            </a:r>
            <a:r>
              <a:rPr lang="fr-FR" sz="2000" dirty="0"/>
              <a:t>des </a:t>
            </a:r>
            <a:r>
              <a:rPr lang="fr-FR" sz="2000" b="1" dirty="0" smtClean="0"/>
              <a:t>plans </a:t>
            </a:r>
            <a:r>
              <a:rPr lang="fr-FR" sz="2000" dirty="0" smtClean="0"/>
              <a:t>d’eaux en </a:t>
            </a:r>
            <a:r>
              <a:rPr lang="fr-FR" sz="2000" b="1" dirty="0" smtClean="0"/>
              <a:t>Bourgogne  (Conseil Régional)</a:t>
            </a:r>
            <a:endParaRPr lang="fr-FR" sz="20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630" y="1412776"/>
            <a:ext cx="4913648"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646864" y="5805264"/>
            <a:ext cx="4572000" cy="369332"/>
          </a:xfrm>
          <a:prstGeom prst="rect">
            <a:avLst/>
          </a:prstGeom>
        </p:spPr>
        <p:txBody>
          <a:bodyPr>
            <a:spAutoFit/>
          </a:bodyPr>
          <a:lstStyle/>
          <a:p>
            <a:r>
              <a:rPr lang="fr-FR" b="1" dirty="0" smtClean="0"/>
              <a:t>Réservoir de </a:t>
            </a:r>
            <a:r>
              <a:rPr lang="fr-FR" b="1" dirty="0" err="1" smtClean="0"/>
              <a:t>Chazilly</a:t>
            </a:r>
            <a:r>
              <a:rPr lang="fr-FR" b="1" dirty="0" smtClean="0"/>
              <a:t>  </a:t>
            </a:r>
            <a:endParaRPr lang="fr-FR" b="1" dirty="0"/>
          </a:p>
        </p:txBody>
      </p:sp>
    </p:spTree>
    <p:extLst>
      <p:ext uri="{BB962C8B-B14F-4D97-AF65-F5344CB8AC3E}">
        <p14:creationId xmlns:p14="http://schemas.microsoft.com/office/powerpoint/2010/main" val="1415477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7624" y="620688"/>
            <a:ext cx="7498080" cy="1143000"/>
          </a:xfrm>
        </p:spPr>
        <p:txBody>
          <a:bodyPr>
            <a:normAutofit fontScale="90000"/>
          </a:bodyPr>
          <a:lstStyle/>
          <a:p>
            <a:pPr algn="ctr"/>
            <a:r>
              <a:rPr lang="fr-FR" sz="3600" dirty="0" smtClean="0"/>
              <a:t>Proposition: Faire une jonction sur le tracé de la rigole </a:t>
            </a:r>
            <a:r>
              <a:rPr lang="fr-FR" dirty="0" smtClean="0"/>
              <a:t/>
            </a:r>
            <a:br>
              <a:rPr lang="fr-FR" dirty="0" smtClean="0"/>
            </a:br>
            <a:r>
              <a:rPr lang="fr-FR" sz="2700" dirty="0" smtClean="0"/>
              <a:t>Le passage d’une vélo route entre Sainte Sabine et </a:t>
            </a:r>
            <a:r>
              <a:rPr lang="fr-FR" sz="2700" dirty="0" err="1" smtClean="0"/>
              <a:t>Chazilly</a:t>
            </a:r>
            <a:r>
              <a:rPr lang="fr-FR" sz="2700" dirty="0"/>
              <a:t> </a:t>
            </a:r>
            <a:r>
              <a:rPr lang="fr-FR" sz="2700" dirty="0" smtClean="0"/>
              <a:t>passant en bordure du réservoir.  Et un sentier pédestre en boucle entre l’ancienne digue et le barrage</a:t>
            </a:r>
            <a:endParaRPr lang="fr-FR" sz="27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2348880"/>
            <a:ext cx="7499350" cy="4059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13255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9632" y="260648"/>
            <a:ext cx="7498080" cy="1944216"/>
          </a:xfrm>
        </p:spPr>
        <p:txBody>
          <a:bodyPr>
            <a:normAutofit fontScale="90000"/>
          </a:bodyPr>
          <a:lstStyle/>
          <a:p>
            <a:pPr algn="ctr"/>
            <a:r>
              <a:rPr lang="fr-FR" sz="3600" dirty="0" smtClean="0"/>
              <a:t>Créer des 2 sentiers pédestres en boucle,</a:t>
            </a:r>
            <a:br>
              <a:rPr lang="fr-FR" sz="3600" dirty="0" smtClean="0"/>
            </a:br>
            <a:r>
              <a:rPr lang="fr-FR" sz="2800" dirty="0" smtClean="0"/>
              <a:t>1 sentier (jaune plan d’eau inférieur) entre l’ancienne digue et le barrage</a:t>
            </a:r>
            <a:br>
              <a:rPr lang="fr-FR" sz="2800" dirty="0" smtClean="0"/>
            </a:br>
            <a:r>
              <a:rPr lang="fr-FR" sz="2800" dirty="0" smtClean="0"/>
              <a:t>1 sentier (bleu plan d’eau supérieur) </a:t>
            </a:r>
            <a:r>
              <a:rPr lang="fr-FR" sz="2800" dirty="0" err="1" smtClean="0"/>
              <a:t>Zône</a:t>
            </a:r>
            <a:r>
              <a:rPr lang="fr-FR" sz="2800" dirty="0" smtClean="0"/>
              <a:t> de protection pour la faune  </a:t>
            </a:r>
            <a:endParaRPr lang="fr-FR" sz="28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9552" y="2564904"/>
            <a:ext cx="8410957" cy="3600400"/>
          </a:xfrm>
        </p:spPr>
      </p:pic>
    </p:spTree>
    <p:extLst>
      <p:ext uri="{BB962C8B-B14F-4D97-AF65-F5344CB8AC3E}">
        <p14:creationId xmlns:p14="http://schemas.microsoft.com/office/powerpoint/2010/main" val="6437853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03648" y="620688"/>
            <a:ext cx="7498080" cy="1143000"/>
          </a:xfrm>
        </p:spPr>
        <p:txBody>
          <a:bodyPr>
            <a:normAutofit fontScale="90000"/>
          </a:bodyPr>
          <a:lstStyle/>
          <a:p>
            <a:pPr algn="ctr"/>
            <a:r>
              <a:rPr lang="fr-FR" dirty="0">
                <a:solidFill>
                  <a:srgbClr val="FF0000"/>
                </a:solidFill>
              </a:rPr>
              <a:t>Point Négatif </a:t>
            </a:r>
            <a:r>
              <a:rPr lang="fr-FR" dirty="0" smtClean="0">
                <a:solidFill>
                  <a:srgbClr val="FF0000"/>
                </a:solidFill>
              </a:rPr>
              <a:t>N°3</a:t>
            </a:r>
            <a:r>
              <a:rPr lang="fr-FR" dirty="0" smtClean="0"/>
              <a:t/>
            </a:r>
            <a:br>
              <a:rPr lang="fr-FR" dirty="0" smtClean="0"/>
            </a:br>
            <a:r>
              <a:rPr lang="fr-FR" sz="2700" dirty="0" smtClean="0"/>
              <a:t>Si l’objectif du réservoir de </a:t>
            </a:r>
            <a:r>
              <a:rPr lang="fr-FR" sz="2700" dirty="0" err="1" smtClean="0"/>
              <a:t>Chazilly</a:t>
            </a:r>
            <a:r>
              <a:rPr lang="fr-FR" sz="2700" dirty="0" smtClean="0"/>
              <a:t> est de faire un site touristique associant nature et patrimoine,</a:t>
            </a:r>
            <a:br>
              <a:rPr lang="fr-FR" sz="2700" dirty="0" smtClean="0"/>
            </a:br>
            <a:r>
              <a:rPr lang="fr-FR" sz="2700" dirty="0" smtClean="0"/>
              <a:t>Les panneaux récemment installés « accès  interdit et chasse gardée » ne sont pas compatibles pour attirer  des touristes</a:t>
            </a:r>
            <a:endParaRPr lang="fr-FR" sz="27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1680" y="2420888"/>
            <a:ext cx="6984776" cy="4218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68816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03648" y="476672"/>
            <a:ext cx="7498080" cy="778098"/>
          </a:xfrm>
        </p:spPr>
        <p:txBody>
          <a:bodyPr>
            <a:normAutofit fontScale="90000"/>
          </a:bodyPr>
          <a:lstStyle/>
          <a:p>
            <a:pPr algn="ctr"/>
            <a:r>
              <a:rPr lang="fr-FR" dirty="0" smtClean="0"/>
              <a:t>Autres options</a:t>
            </a:r>
            <a:br>
              <a:rPr lang="fr-FR" dirty="0" smtClean="0"/>
            </a:br>
            <a:r>
              <a:rPr lang="fr-FR" sz="3100" dirty="0" smtClean="0"/>
              <a:t>Installer une centrale hydraulique pour assurer une source de revenue ou créer une plage/piscine naturelle comme cela c’est fait à Beaune</a:t>
            </a:r>
            <a:endParaRPr lang="fr-FR" sz="3100" dirty="0"/>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39752" y="1916832"/>
            <a:ext cx="5688632" cy="4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41730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31640" y="908720"/>
            <a:ext cx="7498080" cy="778098"/>
          </a:xfrm>
        </p:spPr>
        <p:txBody>
          <a:bodyPr>
            <a:normAutofit fontScale="90000"/>
          </a:bodyPr>
          <a:lstStyle/>
          <a:p>
            <a:pPr algn="ctr"/>
            <a:r>
              <a:rPr lang="fr-FR" dirty="0" smtClean="0"/>
              <a:t>Autres options</a:t>
            </a:r>
            <a:br>
              <a:rPr lang="fr-FR" dirty="0" smtClean="0"/>
            </a:br>
            <a:r>
              <a:rPr lang="fr-FR" sz="3600" dirty="0" smtClean="0"/>
              <a:t>Un vélo route en boucle fermée entre le canal et les réservoirs avec visite des villages et leurs patrimoines spécifiques</a:t>
            </a:r>
            <a:endParaRPr lang="fr-FR" sz="3600" dirty="0"/>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2780928"/>
            <a:ext cx="7499350" cy="3028468"/>
          </a:xfrm>
        </p:spPr>
      </p:pic>
      <p:sp>
        <p:nvSpPr>
          <p:cNvPr id="5" name="ZoneTexte 4"/>
          <p:cNvSpPr txBox="1"/>
          <p:nvPr/>
        </p:nvSpPr>
        <p:spPr>
          <a:xfrm>
            <a:off x="1187624" y="6109374"/>
            <a:ext cx="7632848" cy="646331"/>
          </a:xfrm>
          <a:prstGeom prst="rect">
            <a:avLst/>
          </a:prstGeom>
          <a:noFill/>
        </p:spPr>
        <p:txBody>
          <a:bodyPr wrap="square" rtlCol="0">
            <a:spAutoFit/>
          </a:bodyPr>
          <a:lstStyle/>
          <a:p>
            <a:pPr algn="ctr"/>
            <a:r>
              <a:rPr lang="fr-FR" dirty="0" smtClean="0"/>
              <a:t>C’est une demande des cyclistes qui souhaiteraient découvrir nos villages et réservoirs</a:t>
            </a:r>
            <a:endParaRPr lang="fr-FR" dirty="0"/>
          </a:p>
        </p:txBody>
      </p:sp>
    </p:spTree>
    <p:extLst>
      <p:ext uri="{BB962C8B-B14F-4D97-AF65-F5344CB8AC3E}">
        <p14:creationId xmlns:p14="http://schemas.microsoft.com/office/powerpoint/2010/main" val="18512504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sz="3100" dirty="0"/>
              <a:t>Stratégie du conseil Régional dans le tourisme</a:t>
            </a:r>
            <a:r>
              <a:rPr lang="fr-FR" dirty="0"/>
              <a:t/>
            </a:r>
            <a:br>
              <a:rPr lang="fr-FR" dirty="0"/>
            </a:br>
            <a:endParaRPr lang="fr-FR" dirty="0"/>
          </a:p>
        </p:txBody>
      </p:sp>
      <p:sp>
        <p:nvSpPr>
          <p:cNvPr id="3" name="Espace réservé du contenu 2"/>
          <p:cNvSpPr>
            <a:spLocks noGrp="1"/>
          </p:cNvSpPr>
          <p:nvPr>
            <p:ph idx="1"/>
          </p:nvPr>
        </p:nvSpPr>
        <p:spPr/>
        <p:txBody>
          <a:bodyPr>
            <a:noAutofit/>
          </a:bodyPr>
          <a:lstStyle/>
          <a:p>
            <a:pPr marL="82296" indent="0" algn="just">
              <a:buNone/>
            </a:pPr>
            <a:r>
              <a:rPr lang="fr-FR" sz="2400" i="1" dirty="0" smtClean="0"/>
              <a:t>Ce </a:t>
            </a:r>
            <a:r>
              <a:rPr lang="fr-FR" sz="2400" i="1" dirty="0"/>
              <a:t>patrimoine fluvial exceptionnel, constitué de rivières naturelles et de canaux artificiels, alimentés par des réseaux hydrauliques ingénieux et complexes, constitue le support de nombreuses activités sur l’eau, dans l’eau, et plus largement autour de ces plans d’eau. C’est cette acception large du « tourisme fluvial », intégrant la navigation de plaisance, la baignade, la pêche mais aussi la randonnée pédestre ou cycliste sur les chemins de halage transformés en </a:t>
            </a:r>
            <a:r>
              <a:rPr lang="fr-FR" sz="2400" i="1" dirty="0" err="1"/>
              <a:t>véloroutes</a:t>
            </a:r>
            <a:r>
              <a:rPr lang="fr-FR" sz="2400" i="1" dirty="0"/>
              <a:t>, et plus largement l’accès au patrimoine et sites d’intérêt majeur à proximité de cette trame bleue que recouvre la « Stratégie régionale de valorisation touristique des canaux et rivières navigables de Bourgogne ».</a:t>
            </a:r>
          </a:p>
          <a:p>
            <a:pPr algn="just"/>
            <a:endParaRPr lang="fr-FR" sz="2400" dirty="0"/>
          </a:p>
        </p:txBody>
      </p:sp>
    </p:spTree>
    <p:extLst>
      <p:ext uri="{BB962C8B-B14F-4D97-AF65-F5344CB8AC3E}">
        <p14:creationId xmlns:p14="http://schemas.microsoft.com/office/powerpoint/2010/main" val="34142793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03648" y="476672"/>
            <a:ext cx="7498080" cy="706090"/>
          </a:xfrm>
        </p:spPr>
        <p:txBody>
          <a:bodyPr>
            <a:normAutofit fontScale="90000"/>
          </a:bodyPr>
          <a:lstStyle/>
          <a:p>
            <a:pPr marL="365760" lvl="0" indent="-283464" algn="ctr">
              <a:spcBef>
                <a:spcPts val="600"/>
              </a:spcBef>
            </a:pPr>
            <a:r>
              <a:rPr lang="fr-FR" dirty="0"/>
              <a:t>Les Atouts du Réservoir de </a:t>
            </a:r>
            <a:r>
              <a:rPr lang="fr-FR" dirty="0" err="1" smtClean="0"/>
              <a:t>Chazilly</a:t>
            </a:r>
            <a:r>
              <a:rPr lang="fr-FR" dirty="0" smtClean="0"/>
              <a:t/>
            </a:r>
            <a:br>
              <a:rPr lang="fr-FR" dirty="0" smtClean="0"/>
            </a:br>
            <a:r>
              <a:rPr lang="fr-FR" sz="2800" dirty="0">
                <a:solidFill>
                  <a:prstClr val="black"/>
                </a:solidFill>
                <a:effectLst/>
                <a:ea typeface="+mn-ea"/>
                <a:cs typeface="+mn-cs"/>
              </a:rPr>
              <a:t>Avec les travaux de l’ancienne digue </a:t>
            </a:r>
            <a:br>
              <a:rPr lang="fr-FR" sz="2800" dirty="0">
                <a:solidFill>
                  <a:prstClr val="black"/>
                </a:solidFill>
                <a:effectLst/>
                <a:ea typeface="+mn-ea"/>
                <a:cs typeface="+mn-cs"/>
              </a:rPr>
            </a:br>
            <a:endParaRPr lang="fr-FR" dirty="0"/>
          </a:p>
        </p:txBody>
      </p:sp>
      <p:sp>
        <p:nvSpPr>
          <p:cNvPr id="3" name="Espace réservé du contenu 2"/>
          <p:cNvSpPr>
            <a:spLocks noGrp="1"/>
          </p:cNvSpPr>
          <p:nvPr>
            <p:ph idx="1"/>
          </p:nvPr>
        </p:nvSpPr>
        <p:spPr>
          <a:xfrm>
            <a:off x="1331640" y="1052736"/>
            <a:ext cx="7704856" cy="1045096"/>
          </a:xfrm>
        </p:spPr>
        <p:txBody>
          <a:bodyPr>
            <a:noAutofit/>
          </a:bodyPr>
          <a:lstStyle/>
          <a:p>
            <a:r>
              <a:rPr lang="fr-FR" sz="2000" dirty="0"/>
              <a:t>N</a:t>
            </a:r>
            <a:r>
              <a:rPr lang="fr-FR" sz="2000" dirty="0" smtClean="0"/>
              <a:t>ous aurions un plan d’eau 4 fois plus larges que l’étang </a:t>
            </a:r>
            <a:r>
              <a:rPr lang="fr-FR" sz="2000" dirty="0"/>
              <a:t>F</a:t>
            </a:r>
            <a:r>
              <a:rPr lang="fr-FR" sz="2000" dirty="0" smtClean="0"/>
              <a:t>ouché</a:t>
            </a:r>
          </a:p>
          <a:p>
            <a:r>
              <a:rPr lang="fr-FR" sz="2000" dirty="0" smtClean="0"/>
              <a:t>Une étape touristique avec sa proximité avec le canal de Bourgogne,  les autres réservoirs et </a:t>
            </a:r>
            <a:r>
              <a:rPr lang="fr-FR" sz="2000" dirty="0" err="1" smtClean="0"/>
              <a:t>Chateauneuf</a:t>
            </a:r>
            <a:r>
              <a:rPr lang="fr-FR" sz="2000" dirty="0" smtClean="0"/>
              <a:t> en Auxois </a:t>
            </a:r>
          </a:p>
          <a:p>
            <a:r>
              <a:rPr lang="fr-FR" sz="2000" dirty="0" smtClean="0"/>
              <a:t>Avec les barrages de </a:t>
            </a:r>
            <a:r>
              <a:rPr lang="fr-FR" sz="2000" dirty="0" err="1" smtClean="0"/>
              <a:t>Chazilly</a:t>
            </a:r>
            <a:r>
              <a:rPr lang="fr-FR" sz="2000" dirty="0" smtClean="0"/>
              <a:t> et du </a:t>
            </a:r>
            <a:r>
              <a:rPr lang="fr-FR" sz="2000" dirty="0" err="1" smtClean="0"/>
              <a:t>Tillot</a:t>
            </a:r>
            <a:r>
              <a:rPr lang="fr-FR" sz="2000" dirty="0" smtClean="0"/>
              <a:t>, un patrimoine culturel</a:t>
            </a:r>
          </a:p>
          <a:p>
            <a:r>
              <a:rPr lang="fr-FR" sz="2000" dirty="0" smtClean="0"/>
              <a:t>Une localisation exceptionnelle avec vue panoramique sur Châteauneuf</a:t>
            </a:r>
            <a:endParaRPr lang="fr-FR" sz="2000"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7664" y="3284984"/>
            <a:ext cx="6639998" cy="3384376"/>
          </a:xfrm>
          <a:prstGeom prst="rect">
            <a:avLst/>
          </a:prstGeom>
        </p:spPr>
      </p:pic>
    </p:spTree>
    <p:extLst>
      <p:ext uri="{BB962C8B-B14F-4D97-AF65-F5344CB8AC3E}">
        <p14:creationId xmlns:p14="http://schemas.microsoft.com/office/powerpoint/2010/main" val="15853879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35608" y="274638"/>
            <a:ext cx="7498080" cy="706090"/>
          </a:xfrm>
        </p:spPr>
        <p:txBody>
          <a:bodyPr>
            <a:normAutofit fontScale="90000"/>
          </a:bodyPr>
          <a:lstStyle/>
          <a:p>
            <a:pPr algn="ctr"/>
            <a:r>
              <a:rPr lang="fr-FR" sz="2800" dirty="0"/>
              <a:t>Stratégie du conseil Régional dans le </a:t>
            </a:r>
            <a:r>
              <a:rPr lang="fr-FR" sz="2800" dirty="0" smtClean="0"/>
              <a:t>tourisme</a:t>
            </a:r>
            <a:br>
              <a:rPr lang="fr-FR" sz="2800" dirty="0" smtClean="0"/>
            </a:br>
            <a:r>
              <a:rPr lang="fr-FR" sz="2800" dirty="0" smtClean="0"/>
              <a:t>Les atouts de la Bourgogne</a:t>
            </a:r>
            <a:endParaRPr lang="fr-FR" sz="2800" dirty="0"/>
          </a:p>
        </p:txBody>
      </p:sp>
      <p:pic>
        <p:nvPicPr>
          <p:cNvPr id="4" name="Espace réservé du contenu 3"/>
          <p:cNvPicPr>
            <a:picLocks noGrp="1"/>
          </p:cNvPicPr>
          <p:nvPr>
            <p:ph idx="1"/>
          </p:nvPr>
        </p:nvPicPr>
        <p:blipFill>
          <a:blip r:embed="rId2"/>
          <a:stretch>
            <a:fillRect/>
          </a:stretch>
        </p:blipFill>
        <p:spPr>
          <a:xfrm>
            <a:off x="1259632" y="1484784"/>
            <a:ext cx="7632848" cy="3960440"/>
          </a:xfrm>
          <a:prstGeom prst="rect">
            <a:avLst/>
          </a:prstGeom>
        </p:spPr>
      </p:pic>
    </p:spTree>
    <p:extLst>
      <p:ext uri="{BB962C8B-B14F-4D97-AF65-F5344CB8AC3E}">
        <p14:creationId xmlns:p14="http://schemas.microsoft.com/office/powerpoint/2010/main" val="7902924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59632" y="2636912"/>
            <a:ext cx="7714104" cy="2952328"/>
          </a:xfrm>
        </p:spPr>
        <p:txBody>
          <a:bodyPr>
            <a:normAutofit fontScale="92500" lnSpcReduction="10000"/>
          </a:bodyPr>
          <a:lstStyle/>
          <a:p>
            <a:pPr marL="82296" indent="0" algn="just">
              <a:buNone/>
            </a:pPr>
            <a:r>
              <a:rPr lang="fr-FR" sz="2900" dirty="0"/>
              <a:t>Il convient de poursuivre l’aménagement des </a:t>
            </a:r>
            <a:r>
              <a:rPr lang="fr-FR" sz="2900" dirty="0" smtClean="0"/>
              <a:t>vélo routes, </a:t>
            </a:r>
            <a:r>
              <a:rPr lang="fr-FR" sz="2900" dirty="0"/>
              <a:t>de soutenir les initiatives visant à valoriser le patrimoine naturel, architectural et immobilier des voies d’eau et d’améliorer </a:t>
            </a:r>
            <a:r>
              <a:rPr lang="fr-FR" sz="2900" b="1" u="sng" dirty="0" smtClean="0"/>
              <a:t>l’utilisation </a:t>
            </a:r>
            <a:r>
              <a:rPr lang="fr-FR" sz="2900" b="1" u="sng" dirty="0"/>
              <a:t>touristique des lacs réservoirs</a:t>
            </a:r>
            <a:r>
              <a:rPr lang="fr-FR" sz="2900" b="1" u="sng" dirty="0" smtClean="0"/>
              <a:t>.</a:t>
            </a:r>
          </a:p>
          <a:p>
            <a:pPr algn="just"/>
            <a:endParaRPr lang="fr-FR" sz="2900" b="1" u="sng" dirty="0"/>
          </a:p>
          <a:p>
            <a:pPr marL="82296" indent="0">
              <a:buNone/>
            </a:pPr>
            <a:r>
              <a:rPr lang="fr-FR" sz="2900" b="1" dirty="0"/>
              <a:t>Valoriser l’utilisation des lacs </a:t>
            </a:r>
            <a:r>
              <a:rPr lang="fr-FR" sz="2900" b="1" dirty="0" smtClean="0"/>
              <a:t>réservoirs</a:t>
            </a:r>
            <a:endParaRPr lang="fr-FR" sz="2900" dirty="0" smtClean="0"/>
          </a:p>
          <a:p>
            <a:pPr algn="just"/>
            <a:endParaRPr lang="fr-FR" sz="2000" dirty="0"/>
          </a:p>
        </p:txBody>
      </p:sp>
      <p:sp>
        <p:nvSpPr>
          <p:cNvPr id="4" name="Titre 1"/>
          <p:cNvSpPr>
            <a:spLocks noGrp="1"/>
          </p:cNvSpPr>
          <p:nvPr>
            <p:ph type="title"/>
          </p:nvPr>
        </p:nvSpPr>
        <p:spPr>
          <a:xfrm>
            <a:off x="971600" y="476672"/>
            <a:ext cx="7930128" cy="1143000"/>
          </a:xfrm>
        </p:spPr>
        <p:txBody>
          <a:bodyPr>
            <a:normAutofit fontScale="90000"/>
          </a:bodyPr>
          <a:lstStyle/>
          <a:p>
            <a:pPr algn="ctr"/>
            <a:r>
              <a:rPr lang="fr-FR" sz="2800" dirty="0"/>
              <a:t>Stratégie du conseil Régional dans le </a:t>
            </a:r>
            <a:r>
              <a:rPr lang="fr-FR" sz="2800" dirty="0" smtClean="0"/>
              <a:t>tourisme</a:t>
            </a:r>
            <a:r>
              <a:rPr lang="fr-FR" sz="2800" dirty="0"/>
              <a:t/>
            </a:r>
            <a:br>
              <a:rPr lang="fr-FR" sz="2800" dirty="0"/>
            </a:br>
            <a:r>
              <a:rPr lang="fr-FR" sz="3600" dirty="0" smtClean="0">
                <a:solidFill>
                  <a:schemeClr val="accent1"/>
                </a:solidFill>
              </a:rPr>
              <a:t>Favoriser </a:t>
            </a:r>
            <a:r>
              <a:rPr lang="fr-FR" sz="3600" dirty="0">
                <a:solidFill>
                  <a:schemeClr val="accent1"/>
                </a:solidFill>
              </a:rPr>
              <a:t>et améliorer les activités et les services autour de </a:t>
            </a:r>
            <a:r>
              <a:rPr lang="fr-FR" sz="3600" dirty="0" smtClean="0">
                <a:solidFill>
                  <a:schemeClr val="accent1"/>
                </a:solidFill>
              </a:rPr>
              <a:t>l’eau. </a:t>
            </a:r>
            <a:br>
              <a:rPr lang="fr-FR" sz="3600" dirty="0" smtClean="0">
                <a:solidFill>
                  <a:schemeClr val="accent1"/>
                </a:solidFill>
              </a:rPr>
            </a:br>
            <a:r>
              <a:rPr lang="fr-FR" sz="3600" dirty="0" smtClean="0">
                <a:solidFill>
                  <a:schemeClr val="accent1"/>
                </a:solidFill>
              </a:rPr>
              <a:t>Les atouts de la Bourgogne</a:t>
            </a:r>
            <a:endParaRPr lang="fr-FR" sz="3600" dirty="0">
              <a:solidFill>
                <a:schemeClr val="accent1"/>
              </a:solidFill>
            </a:endParaRPr>
          </a:p>
        </p:txBody>
      </p:sp>
    </p:spTree>
    <p:extLst>
      <p:ext uri="{BB962C8B-B14F-4D97-AF65-F5344CB8AC3E}">
        <p14:creationId xmlns:p14="http://schemas.microsoft.com/office/powerpoint/2010/main" val="26153637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75656" y="548680"/>
            <a:ext cx="7498080" cy="850106"/>
          </a:xfrm>
        </p:spPr>
        <p:txBody>
          <a:bodyPr>
            <a:normAutofit fontScale="90000"/>
          </a:bodyPr>
          <a:lstStyle/>
          <a:p>
            <a:pPr marL="365760" lvl="0" indent="-283464" algn="ctr">
              <a:spcBef>
                <a:spcPts val="600"/>
              </a:spcBef>
            </a:pPr>
            <a:r>
              <a:rPr lang="fr-FR" sz="3100" b="1" dirty="0" smtClean="0"/>
              <a:t>Valoriser l’utilisation des lacs réservoirs</a:t>
            </a:r>
            <a:r>
              <a:rPr lang="fr-FR" sz="3100" dirty="0" smtClean="0"/>
              <a:t/>
            </a:r>
            <a:br>
              <a:rPr lang="fr-FR" sz="3100" dirty="0" smtClean="0"/>
            </a:br>
            <a:r>
              <a:rPr lang="fr-FR" sz="3100" b="1" dirty="0" smtClean="0">
                <a:solidFill>
                  <a:srgbClr val="3891A7"/>
                </a:solidFill>
                <a:effectLst/>
                <a:ea typeface="+mn-ea"/>
                <a:cs typeface="+mn-cs"/>
              </a:rPr>
              <a:t>1.31 </a:t>
            </a:r>
            <a:r>
              <a:rPr lang="fr-FR" sz="3100" b="1" dirty="0" err="1" smtClean="0">
                <a:solidFill>
                  <a:srgbClr val="3891A7"/>
                </a:solidFill>
                <a:effectLst/>
                <a:ea typeface="+mn-ea"/>
                <a:cs typeface="+mn-cs"/>
              </a:rPr>
              <a:t>Velo</a:t>
            </a:r>
            <a:r>
              <a:rPr lang="fr-FR" sz="3100" b="1" dirty="0" smtClean="0">
                <a:solidFill>
                  <a:srgbClr val="3891A7"/>
                </a:solidFill>
                <a:effectLst/>
                <a:ea typeface="+mn-ea"/>
                <a:cs typeface="+mn-cs"/>
              </a:rPr>
              <a:t> route  en boucle fermée entre le canal et les réservoirs</a:t>
            </a:r>
            <a:r>
              <a:rPr lang="fr-FR" sz="2800" b="1" dirty="0" smtClean="0">
                <a:solidFill>
                  <a:srgbClr val="3891A7"/>
                </a:solidFill>
                <a:effectLst/>
                <a:ea typeface="+mn-ea"/>
                <a:cs typeface="+mn-cs"/>
              </a:rPr>
              <a:t/>
            </a:r>
            <a:br>
              <a:rPr lang="fr-FR" sz="2800" b="1" dirty="0" smtClean="0">
                <a:solidFill>
                  <a:srgbClr val="3891A7"/>
                </a:solidFill>
                <a:effectLst/>
                <a:ea typeface="+mn-ea"/>
                <a:cs typeface="+mn-cs"/>
              </a:rPr>
            </a:br>
            <a:endParaRPr lang="fr-FR" dirty="0"/>
          </a:p>
        </p:txBody>
      </p:sp>
      <p:sp>
        <p:nvSpPr>
          <p:cNvPr id="3" name="Espace réservé du contenu 2"/>
          <p:cNvSpPr>
            <a:spLocks noGrp="1"/>
          </p:cNvSpPr>
          <p:nvPr>
            <p:ph idx="1"/>
          </p:nvPr>
        </p:nvSpPr>
        <p:spPr>
          <a:xfrm>
            <a:off x="1435608" y="1447800"/>
            <a:ext cx="7498080" cy="5005536"/>
          </a:xfrm>
        </p:spPr>
        <p:txBody>
          <a:bodyPr>
            <a:normAutofit fontScale="92500" lnSpcReduction="10000"/>
          </a:bodyPr>
          <a:lstStyle/>
          <a:p>
            <a:pPr marL="82296" indent="0">
              <a:buNone/>
            </a:pPr>
            <a:r>
              <a:rPr lang="fr-FR" sz="2400" b="1" dirty="0" smtClean="0"/>
              <a:t>Une activité qui se développe</a:t>
            </a:r>
          </a:p>
          <a:p>
            <a:pPr algn="just"/>
            <a:r>
              <a:rPr lang="fr-FR" sz="2400" i="1" dirty="0" smtClean="0"/>
              <a:t>Empruntant une part importante des chemins de halage longeant les voies d’eau, le Tour de Bourgogne à Vélo® enregistre aujourd’hui plus de 1 million de passages chaque année. Les éco-compteurs placés sur les </a:t>
            </a:r>
            <a:r>
              <a:rPr lang="fr-FR" sz="2400" i="1" dirty="0" err="1" smtClean="0"/>
              <a:t>véloroutes</a:t>
            </a:r>
            <a:r>
              <a:rPr lang="fr-FR" sz="2400" i="1" dirty="0" smtClean="0"/>
              <a:t> enregistrent une fréquentation en forte progression.</a:t>
            </a:r>
          </a:p>
          <a:p>
            <a:r>
              <a:rPr lang="fr-FR" sz="2400" i="1" dirty="0" smtClean="0"/>
              <a:t>Stimulée les interactions entre les voies d’eau et les territoires qu’elles traversent (villages, patrimoine, réservoirs,,)</a:t>
            </a:r>
          </a:p>
          <a:p>
            <a:pPr algn="just"/>
            <a:r>
              <a:rPr lang="fr-FR" sz="2400" i="1" dirty="0" smtClean="0"/>
              <a:t>Il convient de poursuivre l’aménagement des </a:t>
            </a:r>
            <a:r>
              <a:rPr lang="fr-FR" sz="2400" i="1" dirty="0" err="1" smtClean="0"/>
              <a:t>véloroutes</a:t>
            </a:r>
            <a:r>
              <a:rPr lang="fr-FR" sz="2400" i="1" dirty="0" smtClean="0"/>
              <a:t>, de soutenir les initiatives visant à valoriser le patrimoine naturel, architectural et immobilier des voies d’eau et d’améliorer l’utilisation touristique des lacs réservoirs.</a:t>
            </a:r>
          </a:p>
          <a:p>
            <a:r>
              <a:rPr lang="fr-FR" sz="2400" i="1" dirty="0" smtClean="0"/>
              <a:t>Ainsi, il convient d’améliorer la complémentarité vélo/tourisme de proximité et navigation afin de constituer un axe stratégique majeur de développement.</a:t>
            </a:r>
          </a:p>
        </p:txBody>
      </p:sp>
    </p:spTree>
    <p:extLst>
      <p:ext uri="{BB962C8B-B14F-4D97-AF65-F5344CB8AC3E}">
        <p14:creationId xmlns:p14="http://schemas.microsoft.com/office/powerpoint/2010/main" val="40555828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lgn="ctr"/>
            <a:r>
              <a:rPr lang="fr-FR" dirty="0" smtClean="0"/>
              <a:t>Projet d’aménagement du réservoir de </a:t>
            </a:r>
            <a:r>
              <a:rPr lang="fr-FR" dirty="0" err="1" smtClean="0"/>
              <a:t>Chazilly</a:t>
            </a:r>
            <a:endParaRPr lang="fr-FR" dirty="0"/>
          </a:p>
        </p:txBody>
      </p:sp>
      <p:sp>
        <p:nvSpPr>
          <p:cNvPr id="4" name="Sous-titre 3"/>
          <p:cNvSpPr>
            <a:spLocks noGrp="1"/>
          </p:cNvSpPr>
          <p:nvPr>
            <p:ph type="subTitle" idx="1"/>
          </p:nvPr>
        </p:nvSpPr>
        <p:spPr>
          <a:xfrm>
            <a:off x="1403648" y="2924944"/>
            <a:ext cx="7406640" cy="1752600"/>
          </a:xfrm>
        </p:spPr>
        <p:txBody>
          <a:bodyPr>
            <a:normAutofit fontScale="92500"/>
          </a:bodyPr>
          <a:lstStyle/>
          <a:p>
            <a:pPr marL="484632" indent="-457200">
              <a:buFont typeface="Arial" panose="020B0604020202020204" pitchFamily="34" charset="0"/>
              <a:buChar char="•"/>
            </a:pPr>
            <a:r>
              <a:rPr lang="fr-FR" dirty="0" smtClean="0"/>
              <a:t>Etat des lieux</a:t>
            </a:r>
          </a:p>
          <a:p>
            <a:pPr marL="484632" indent="-457200">
              <a:buFont typeface="Arial" panose="020B0604020202020204" pitchFamily="34" charset="0"/>
              <a:buChar char="•"/>
            </a:pPr>
            <a:r>
              <a:rPr lang="fr-FR" dirty="0" smtClean="0"/>
              <a:t>Les Atouts du Réservoir de </a:t>
            </a:r>
            <a:r>
              <a:rPr lang="fr-FR" dirty="0" err="1" smtClean="0"/>
              <a:t>Chazilly</a:t>
            </a:r>
            <a:endParaRPr lang="fr-FR" dirty="0" smtClean="0"/>
          </a:p>
          <a:p>
            <a:pPr marL="484632" indent="-457200">
              <a:buFont typeface="Arial" panose="020B0604020202020204" pitchFamily="34" charset="0"/>
              <a:buChar char="•"/>
            </a:pPr>
            <a:r>
              <a:rPr lang="fr-FR" dirty="0" smtClean="0"/>
              <a:t>Propositions en phases avec la stratégie de développement des plans d’eau du conseil régionale</a:t>
            </a:r>
            <a:endParaRPr lang="fr-FR" dirty="0"/>
          </a:p>
        </p:txBody>
      </p:sp>
      <p:sp>
        <p:nvSpPr>
          <p:cNvPr id="5" name="ZoneTexte 4"/>
          <p:cNvSpPr txBox="1"/>
          <p:nvPr/>
        </p:nvSpPr>
        <p:spPr>
          <a:xfrm>
            <a:off x="1187624" y="5797906"/>
            <a:ext cx="7560840" cy="646331"/>
          </a:xfrm>
          <a:prstGeom prst="rect">
            <a:avLst/>
          </a:prstGeom>
          <a:noFill/>
        </p:spPr>
        <p:txBody>
          <a:bodyPr wrap="square" rtlCol="0">
            <a:spAutoFit/>
          </a:bodyPr>
          <a:lstStyle/>
          <a:p>
            <a:r>
              <a:rPr lang="fr-FR" dirty="0" smtClean="0"/>
              <a:t>Auteur Jacques </a:t>
            </a:r>
            <a:r>
              <a:rPr lang="fr-FR" dirty="0" smtClean="0"/>
              <a:t>BOCHOT            </a:t>
            </a:r>
            <a:r>
              <a:rPr lang="fr-FR" dirty="0" smtClean="0">
                <a:solidFill>
                  <a:srgbClr val="002060"/>
                </a:solidFill>
              </a:rPr>
              <a:t> jbochot@gmail.com       </a:t>
            </a:r>
            <a:r>
              <a:rPr lang="fr-FR" dirty="0" smtClean="0"/>
              <a:t>tel 0663256586</a:t>
            </a:r>
          </a:p>
          <a:p>
            <a:pPr algn="ctr"/>
            <a:r>
              <a:rPr lang="fr-FR" dirty="0" smtClean="0"/>
              <a:t>    </a:t>
            </a:r>
            <a:r>
              <a:rPr lang="fr-FR" dirty="0" smtClean="0"/>
              <a:t>26/05/2015</a:t>
            </a:r>
            <a:endParaRPr lang="fr-FR" dirty="0"/>
          </a:p>
        </p:txBody>
      </p:sp>
    </p:spTree>
    <p:extLst>
      <p:ext uri="{BB962C8B-B14F-4D97-AF65-F5344CB8AC3E}">
        <p14:creationId xmlns:p14="http://schemas.microsoft.com/office/powerpoint/2010/main" val="39750640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marL="365760" lvl="0" indent="-283464" algn="ctr">
              <a:spcBef>
                <a:spcPts val="600"/>
              </a:spcBef>
            </a:pPr>
            <a:r>
              <a:rPr lang="fr-FR" sz="3100" b="1" dirty="0"/>
              <a:t>Valoriser l’utilisation des lacs réservoirs</a:t>
            </a:r>
            <a:r>
              <a:rPr lang="fr-FR" sz="3100" dirty="0"/>
              <a:t/>
            </a:r>
            <a:br>
              <a:rPr lang="fr-FR" sz="3100" dirty="0"/>
            </a:br>
            <a:r>
              <a:rPr lang="fr-FR" sz="3100" b="1" dirty="0">
                <a:solidFill>
                  <a:srgbClr val="3891A7"/>
                </a:solidFill>
                <a:effectLst/>
                <a:ea typeface="+mn-ea"/>
                <a:cs typeface="+mn-cs"/>
              </a:rPr>
              <a:t>1.31 La baignade</a:t>
            </a:r>
            <a:r>
              <a:rPr lang="fr-FR" sz="2800" b="1" dirty="0">
                <a:solidFill>
                  <a:srgbClr val="3891A7"/>
                </a:solidFill>
                <a:effectLst/>
                <a:ea typeface="+mn-ea"/>
                <a:cs typeface="+mn-cs"/>
              </a:rPr>
              <a:t/>
            </a:r>
            <a:br>
              <a:rPr lang="fr-FR" sz="2800" b="1" dirty="0">
                <a:solidFill>
                  <a:srgbClr val="3891A7"/>
                </a:solidFill>
                <a:effectLst/>
                <a:ea typeface="+mn-ea"/>
                <a:cs typeface="+mn-cs"/>
              </a:rPr>
            </a:br>
            <a:endParaRPr lang="fr-FR" dirty="0"/>
          </a:p>
        </p:txBody>
      </p:sp>
      <p:sp>
        <p:nvSpPr>
          <p:cNvPr id="3" name="Espace réservé du contenu 2"/>
          <p:cNvSpPr>
            <a:spLocks noGrp="1"/>
          </p:cNvSpPr>
          <p:nvPr>
            <p:ph idx="1"/>
          </p:nvPr>
        </p:nvSpPr>
        <p:spPr/>
        <p:txBody>
          <a:bodyPr>
            <a:normAutofit fontScale="85000" lnSpcReduction="20000"/>
          </a:bodyPr>
          <a:lstStyle/>
          <a:p>
            <a:pPr algn="just"/>
            <a:r>
              <a:rPr lang="fr-FR" dirty="0" smtClean="0"/>
              <a:t>Le </a:t>
            </a:r>
            <a:r>
              <a:rPr lang="fr-FR" dirty="0"/>
              <a:t>nombre de lieux de baignade localisés sur les canaux et les rivières est jugé insuffisant par les plaisanciers et les touristes à vélo qui ont été questionnés.</a:t>
            </a:r>
          </a:p>
          <a:p>
            <a:pPr algn="just"/>
            <a:r>
              <a:rPr lang="fr-FR" dirty="0"/>
              <a:t>En effet, il s’agit d’une activité qui est citée comme l’une des plus désirées.  Toutefois on recense assez peu de lieux aménagés et organisés offrant cette possibilité dans un cadre sécurisé.</a:t>
            </a:r>
          </a:p>
          <a:p>
            <a:pPr algn="just"/>
            <a:r>
              <a:rPr lang="fr-FR" dirty="0"/>
              <a:t>La baignade, qui connaît un engouement certain pour les publics locaux comme touristiques, déjà présente sur certains barrages réservoirs, pourrait être étendue et des sites spécifiques aménagés</a:t>
            </a:r>
          </a:p>
        </p:txBody>
      </p:sp>
    </p:spTree>
    <p:extLst>
      <p:ext uri="{BB962C8B-B14F-4D97-AF65-F5344CB8AC3E}">
        <p14:creationId xmlns:p14="http://schemas.microsoft.com/office/powerpoint/2010/main" val="11951242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marL="365760" lvl="0" indent="-283464" algn="ctr">
              <a:spcBef>
                <a:spcPts val="600"/>
              </a:spcBef>
            </a:pPr>
            <a:r>
              <a:rPr lang="fr-FR" sz="3100" b="1" dirty="0"/>
              <a:t>Valoriser l’utilisation des lacs réservoirs</a:t>
            </a:r>
            <a:r>
              <a:rPr lang="fr-FR" sz="3100" dirty="0"/>
              <a:t/>
            </a:r>
            <a:br>
              <a:rPr lang="fr-FR" sz="3100" dirty="0"/>
            </a:br>
            <a:r>
              <a:rPr lang="fr-FR" sz="3100" b="1" dirty="0">
                <a:solidFill>
                  <a:srgbClr val="3891A7"/>
                </a:solidFill>
                <a:effectLst/>
                <a:ea typeface="+mn-ea"/>
                <a:cs typeface="+mn-cs"/>
              </a:rPr>
              <a:t>1.42 La pêche</a:t>
            </a:r>
            <a:r>
              <a:rPr lang="fr-FR" sz="2800" b="1" dirty="0">
                <a:solidFill>
                  <a:srgbClr val="3891A7"/>
                </a:solidFill>
                <a:effectLst/>
                <a:ea typeface="+mn-ea"/>
                <a:cs typeface="+mn-cs"/>
              </a:rPr>
              <a:t/>
            </a:r>
            <a:br>
              <a:rPr lang="fr-FR" sz="2800" b="1" dirty="0">
                <a:solidFill>
                  <a:srgbClr val="3891A7"/>
                </a:solidFill>
                <a:effectLst/>
                <a:ea typeface="+mn-ea"/>
                <a:cs typeface="+mn-cs"/>
              </a:rPr>
            </a:br>
            <a:endParaRPr lang="fr-FR" dirty="0"/>
          </a:p>
        </p:txBody>
      </p:sp>
      <p:sp>
        <p:nvSpPr>
          <p:cNvPr id="3" name="Espace réservé du contenu 2"/>
          <p:cNvSpPr>
            <a:spLocks noGrp="1"/>
          </p:cNvSpPr>
          <p:nvPr>
            <p:ph idx="1"/>
          </p:nvPr>
        </p:nvSpPr>
        <p:spPr>
          <a:xfrm>
            <a:off x="1187624" y="1124744"/>
            <a:ext cx="7746064" cy="4800600"/>
          </a:xfrm>
        </p:spPr>
        <p:txBody>
          <a:bodyPr>
            <a:noAutofit/>
          </a:bodyPr>
          <a:lstStyle/>
          <a:p>
            <a:r>
              <a:rPr lang="fr-FR" sz="1800" dirty="0"/>
              <a:t>La Bourgogne est une région riche sur le plan halieutique1. L’offre de produits pêche est variée et </a:t>
            </a:r>
            <a:r>
              <a:rPr lang="fr-FR" sz="1800" dirty="0" smtClean="0"/>
              <a:t>fournie. La </a:t>
            </a:r>
            <a:r>
              <a:rPr lang="fr-FR" sz="1800" dirty="0"/>
              <a:t>qualité de la ressource est indéniable.</a:t>
            </a:r>
          </a:p>
          <a:p>
            <a:r>
              <a:rPr lang="fr-FR" sz="1800" dirty="0"/>
              <a:t>Deux types de clientèles sont identifiés : les pêcheurs passion / pêcheurs détente d’une part, et les </a:t>
            </a:r>
            <a:r>
              <a:rPr lang="fr-FR" sz="1800" dirty="0" smtClean="0"/>
              <a:t>clientèles traditionnelles</a:t>
            </a:r>
            <a:r>
              <a:rPr lang="fr-FR" sz="1800" dirty="0"/>
              <a:t>, familiales et groupes d’autre </a:t>
            </a:r>
            <a:r>
              <a:rPr lang="fr-FR" sz="1800" dirty="0" smtClean="0"/>
              <a:t>part. Les </a:t>
            </a:r>
            <a:r>
              <a:rPr lang="fr-FR" sz="1800" dirty="0"/>
              <a:t>pêcheurs passionnés viennent en Bourgogne pour vivre leur passion et parce que les sites ont un </a:t>
            </a:r>
            <a:r>
              <a:rPr lang="fr-FR" sz="1800" dirty="0" smtClean="0"/>
              <a:t>intérêt en </a:t>
            </a:r>
            <a:r>
              <a:rPr lang="fr-FR" sz="1800" dirty="0"/>
              <a:t>termes de pratiques de pêche et de diversité des espèces.</a:t>
            </a:r>
          </a:p>
          <a:p>
            <a:r>
              <a:rPr lang="fr-FR" sz="1800" dirty="0"/>
              <a:t>Pour l’autre clientèle, la pêche constitue le loisir d’un </a:t>
            </a:r>
            <a:r>
              <a:rPr lang="fr-FR" sz="1800" dirty="0" smtClean="0"/>
              <a:t>jour.   A </a:t>
            </a:r>
            <a:r>
              <a:rPr lang="fr-FR" sz="1800" dirty="0"/>
              <a:t>partir de la pêche, il est concevable d’imaginer un développement touristique des sites exposés à la pratique</a:t>
            </a:r>
          </a:p>
          <a:p>
            <a:r>
              <a:rPr lang="fr-FR" sz="1800" dirty="0"/>
              <a:t>en diversifiant l’offre de loisirs par des activités de pleine nature et des hébergements adaptés à </a:t>
            </a:r>
            <a:r>
              <a:rPr lang="fr-FR" sz="1800" dirty="0" smtClean="0"/>
              <a:t>proximité (village </a:t>
            </a:r>
            <a:r>
              <a:rPr lang="fr-FR" sz="1800" dirty="0"/>
              <a:t>pêche). Par ailleurs le cadre et l’accessibilité de cette offre sont des critères de choix.</a:t>
            </a:r>
          </a:p>
          <a:p>
            <a:r>
              <a:rPr lang="fr-FR" sz="1800" dirty="0"/>
              <a:t>La pêche vient en complément d’une offre touristique existante. Elle peut permettre d’allonger la </a:t>
            </a:r>
            <a:r>
              <a:rPr lang="fr-FR" sz="1800" dirty="0" smtClean="0"/>
              <a:t>saison touristique</a:t>
            </a:r>
            <a:r>
              <a:rPr lang="fr-FR" sz="1800" dirty="0"/>
              <a:t>, de valoriser un point d’eau. L’hébergement spécifique dédié aux pêcheurs est encore à développer.</a:t>
            </a:r>
          </a:p>
          <a:p>
            <a:r>
              <a:rPr lang="fr-FR" sz="1800" dirty="0"/>
              <a:t>Cela reste un loisir confidentiel malgré les potentialités offertes par une ressource en eau appropriée : </a:t>
            </a:r>
            <a:r>
              <a:rPr lang="fr-FR" sz="1800" dirty="0" smtClean="0"/>
              <a:t>les étangs</a:t>
            </a:r>
            <a:r>
              <a:rPr lang="fr-FR" sz="1800" dirty="0"/>
              <a:t>, les réservoirs, les rivières, les canaux.</a:t>
            </a:r>
          </a:p>
        </p:txBody>
      </p:sp>
    </p:spTree>
    <p:extLst>
      <p:ext uri="{BB962C8B-B14F-4D97-AF65-F5344CB8AC3E}">
        <p14:creationId xmlns:p14="http://schemas.microsoft.com/office/powerpoint/2010/main" val="42620180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Les interlocuteurs</a:t>
            </a:r>
            <a:endParaRPr lang="fr-FR" dirty="0"/>
          </a:p>
        </p:txBody>
      </p:sp>
      <p:sp>
        <p:nvSpPr>
          <p:cNvPr id="3" name="Espace réservé du contenu 2"/>
          <p:cNvSpPr>
            <a:spLocks noGrp="1"/>
          </p:cNvSpPr>
          <p:nvPr>
            <p:ph idx="1"/>
          </p:nvPr>
        </p:nvSpPr>
        <p:spPr>
          <a:xfrm>
            <a:off x="1115616" y="1772816"/>
            <a:ext cx="7890080" cy="4259560"/>
          </a:xfrm>
        </p:spPr>
        <p:txBody>
          <a:bodyPr>
            <a:noAutofit/>
          </a:bodyPr>
          <a:lstStyle/>
          <a:p>
            <a:r>
              <a:rPr lang="fr-FR" sz="2400" dirty="0"/>
              <a:t>conseil </a:t>
            </a:r>
            <a:r>
              <a:rPr lang="fr-FR" sz="2400" dirty="0" smtClean="0"/>
              <a:t>régional</a:t>
            </a:r>
          </a:p>
          <a:p>
            <a:r>
              <a:rPr lang="fr-FR" sz="2400" dirty="0"/>
              <a:t>conseils </a:t>
            </a:r>
            <a:r>
              <a:rPr lang="fr-FR" sz="2400" dirty="0" smtClean="0"/>
              <a:t>généraux</a:t>
            </a:r>
          </a:p>
          <a:p>
            <a:r>
              <a:rPr lang="fr-FR" sz="2400" dirty="0"/>
              <a:t>Voies Navigables de France</a:t>
            </a:r>
            <a:r>
              <a:rPr lang="fr-FR" sz="2400" dirty="0" smtClean="0"/>
              <a:t>,</a:t>
            </a:r>
          </a:p>
          <a:p>
            <a:r>
              <a:rPr lang="fr-FR" sz="2400" dirty="0"/>
              <a:t>syndicats </a:t>
            </a:r>
            <a:r>
              <a:rPr lang="fr-FR" sz="2400" dirty="0" smtClean="0"/>
              <a:t>mixtes</a:t>
            </a:r>
          </a:p>
          <a:p>
            <a:r>
              <a:rPr lang="fr-FR" sz="2400" dirty="0"/>
              <a:t>communautés de </a:t>
            </a:r>
            <a:r>
              <a:rPr lang="fr-FR" sz="2400" dirty="0" smtClean="0"/>
              <a:t>communes</a:t>
            </a:r>
          </a:p>
          <a:p>
            <a:r>
              <a:rPr lang="fr-FR" sz="2400" dirty="0"/>
              <a:t>les </a:t>
            </a:r>
            <a:r>
              <a:rPr lang="fr-FR" sz="2400" dirty="0" smtClean="0"/>
              <a:t>acteurs et </a:t>
            </a:r>
            <a:r>
              <a:rPr lang="fr-FR" sz="2400" dirty="0"/>
              <a:t>prestataires </a:t>
            </a:r>
            <a:r>
              <a:rPr lang="fr-FR" sz="2400" dirty="0" smtClean="0"/>
              <a:t>touristiques</a:t>
            </a:r>
          </a:p>
          <a:p>
            <a:r>
              <a:rPr lang="fr-FR" sz="2400" dirty="0"/>
              <a:t>le comité régional du </a:t>
            </a:r>
            <a:r>
              <a:rPr lang="fr-FR" sz="2400" dirty="0" smtClean="0"/>
              <a:t>tourisme</a:t>
            </a:r>
          </a:p>
          <a:p>
            <a:r>
              <a:rPr lang="fr-FR" sz="2400" dirty="0"/>
              <a:t>le conseil </a:t>
            </a:r>
            <a:r>
              <a:rPr lang="fr-FR" sz="2400" dirty="0" smtClean="0"/>
              <a:t>économique </a:t>
            </a:r>
            <a:r>
              <a:rPr lang="fr-FR" sz="2400" dirty="0"/>
              <a:t>social et environnemental </a:t>
            </a:r>
            <a:r>
              <a:rPr lang="fr-FR" sz="2400" dirty="0" smtClean="0"/>
              <a:t>régional</a:t>
            </a:r>
          </a:p>
          <a:p>
            <a:r>
              <a:rPr lang="fr-FR" sz="2400" dirty="0"/>
              <a:t>l’association « </a:t>
            </a:r>
            <a:r>
              <a:rPr lang="fr-FR" sz="2400" dirty="0" smtClean="0"/>
              <a:t>Autour du </a:t>
            </a:r>
            <a:r>
              <a:rPr lang="fr-FR" sz="2400" dirty="0"/>
              <a:t>canal de Bourgogne »</a:t>
            </a:r>
          </a:p>
        </p:txBody>
      </p:sp>
    </p:spTree>
    <p:extLst>
      <p:ext uri="{BB962C8B-B14F-4D97-AF65-F5344CB8AC3E}">
        <p14:creationId xmlns:p14="http://schemas.microsoft.com/office/powerpoint/2010/main" val="2417211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Etat des lieux</a:t>
            </a:r>
            <a:endParaRPr lang="fr-FR"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484784"/>
            <a:ext cx="7174591"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re 1"/>
          <p:cNvSpPr txBox="1">
            <a:spLocks/>
          </p:cNvSpPr>
          <p:nvPr/>
        </p:nvSpPr>
        <p:spPr>
          <a:xfrm>
            <a:off x="1588008" y="5670983"/>
            <a:ext cx="7498080" cy="494321"/>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fr-FR" sz="1600" dirty="0" smtClean="0"/>
              <a:t>C’était avant avec une hauteur d’eau &gt; 16 m </a:t>
            </a:r>
            <a:endParaRPr lang="fr-FR" sz="1600" dirty="0"/>
          </a:p>
        </p:txBody>
      </p:sp>
    </p:spTree>
    <p:extLst>
      <p:ext uri="{BB962C8B-B14F-4D97-AF65-F5344CB8AC3E}">
        <p14:creationId xmlns:p14="http://schemas.microsoft.com/office/powerpoint/2010/main" val="8940514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b="1" dirty="0" smtClean="0">
                <a:solidFill>
                  <a:srgbClr val="FF0000"/>
                </a:solidFill>
              </a:rPr>
              <a:t>Point Négatif N°1 </a:t>
            </a:r>
            <a:r>
              <a:rPr lang="fr-FR" dirty="0" smtClean="0"/>
              <a:t/>
            </a:r>
            <a:br>
              <a:rPr lang="fr-FR" dirty="0" smtClean="0"/>
            </a:br>
            <a:r>
              <a:rPr lang="fr-FR" dirty="0" smtClean="0"/>
              <a:t>La hauteur d’eau à 14.40m</a:t>
            </a:r>
            <a:endParaRPr lang="fr-FR" dirty="0"/>
          </a:p>
        </p:txBody>
      </p:sp>
      <p:pic>
        <p:nvPicPr>
          <p:cNvPr id="2052"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91680" y="1988840"/>
            <a:ext cx="6715745"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2195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solidFill>
                  <a:srgbClr val="FF0000"/>
                </a:solidFill>
              </a:rPr>
              <a:t>Point Négatif N°1</a:t>
            </a:r>
            <a:endParaRPr lang="fr-FR" dirty="0"/>
          </a:p>
        </p:txBody>
      </p:sp>
      <p:sp>
        <p:nvSpPr>
          <p:cNvPr id="3" name="Espace réservé du contenu 2"/>
          <p:cNvSpPr>
            <a:spLocks noGrp="1"/>
          </p:cNvSpPr>
          <p:nvPr>
            <p:ph idx="1"/>
          </p:nvPr>
        </p:nvSpPr>
        <p:spPr>
          <a:xfrm>
            <a:off x="899592" y="1447800"/>
            <a:ext cx="8034096" cy="4800600"/>
          </a:xfrm>
        </p:spPr>
        <p:txBody>
          <a:bodyPr>
            <a:noAutofit/>
          </a:bodyPr>
          <a:lstStyle/>
          <a:p>
            <a:r>
              <a:rPr lang="fr-FR" sz="2000" dirty="0"/>
              <a:t>Situation actuelle pour VNF</a:t>
            </a:r>
          </a:p>
          <a:p>
            <a:pPr algn="just"/>
            <a:r>
              <a:rPr lang="fr-FR" sz="2000" i="1" dirty="0"/>
              <a:t>pour VNF de ramener </a:t>
            </a:r>
            <a:r>
              <a:rPr lang="fr-FR" sz="2000" i="1" dirty="0" err="1"/>
              <a:t>Chazilly</a:t>
            </a:r>
            <a:r>
              <a:rPr lang="fr-FR" sz="2000" i="1" dirty="0"/>
              <a:t> à sa cote maximale de 22,50 m : les travaux, qui demanderaient de renforcer la digue par une seconde digue en terre, seraient trop onéreux (20 à 25 M d’euros). « Le scénario que nous avons retenu, a expliqué Thierry </a:t>
            </a:r>
            <a:r>
              <a:rPr lang="fr-FR" sz="2000" i="1" dirty="0" err="1"/>
              <a:t>Féroux</a:t>
            </a:r>
            <a:r>
              <a:rPr lang="fr-FR" sz="2000" i="1" dirty="0"/>
              <a:t>, est d’exploiter le barrage à la cote de 16 m, avec une modification de l’évacuateur de crue et un ensemble de travaux de confortement du barrage qui préserveront son aspect d’ouvrage maçonné (reprise de maçonnerie, injections, etc.). Le coût estimé est de 10 M€. Le dossier a été remis aux services de contrôle de l’État, en décembre 2013, dans le cadre de la révision spéciale de l’ouvrage. Une fois l’instruction finie, il suivra une longue procédure avec une perspective de travaux en 2017 ou 2018. »</a:t>
            </a:r>
            <a:endParaRPr lang="fr-FR" sz="2000" dirty="0"/>
          </a:p>
          <a:p>
            <a:pPr algn="just"/>
            <a:r>
              <a:rPr lang="fr-FR" sz="2000" i="1" dirty="0"/>
              <a:t>Actuellement, le barrage pourrait être rétabli à 15,50 m, le protocole de remplissage datant de 2010 ayant évolué cette année après une nouvelle auscultation de l’ouvrage. De 12,50 m, le niveau est remonté lentement à 14,40 m, en attendant mieux.</a:t>
            </a:r>
            <a:endParaRPr lang="fr-FR" sz="2000" dirty="0"/>
          </a:p>
        </p:txBody>
      </p:sp>
    </p:spTree>
    <p:extLst>
      <p:ext uri="{BB962C8B-B14F-4D97-AF65-F5344CB8AC3E}">
        <p14:creationId xmlns:p14="http://schemas.microsoft.com/office/powerpoint/2010/main" val="9761862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dirty="0" smtClean="0"/>
              <a:t>Proposition: Remettre en état</a:t>
            </a:r>
            <a:br>
              <a:rPr lang="fr-FR" dirty="0" smtClean="0"/>
            </a:br>
            <a:r>
              <a:rPr lang="fr-FR" dirty="0" smtClean="0"/>
              <a:t>l’ancienne digue (</a:t>
            </a:r>
            <a:r>
              <a:rPr lang="fr-FR" dirty="0" smtClean="0">
                <a:solidFill>
                  <a:srgbClr val="FF0000"/>
                </a:solidFill>
              </a:rPr>
              <a:t>ligne rouge</a:t>
            </a:r>
            <a:r>
              <a:rPr lang="fr-FR" dirty="0" smtClean="0"/>
              <a:t>) </a:t>
            </a:r>
            <a:endParaRPr lang="fr-FR"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1916832"/>
            <a:ext cx="7693821"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1187624" y="5563303"/>
            <a:ext cx="7704856" cy="1015663"/>
          </a:xfrm>
          <a:prstGeom prst="rect">
            <a:avLst/>
          </a:prstGeom>
          <a:noFill/>
        </p:spPr>
        <p:txBody>
          <a:bodyPr wrap="square" rtlCol="0">
            <a:spAutoFit/>
          </a:bodyPr>
          <a:lstStyle/>
          <a:p>
            <a:pPr algn="just"/>
            <a:r>
              <a:rPr lang="fr-FR" sz="2000" dirty="0" smtClean="0"/>
              <a:t>Avec l’ancienne digue, on triple la surface du plan d’eau  du réservoir de </a:t>
            </a:r>
            <a:r>
              <a:rPr lang="fr-FR" sz="2000" dirty="0" err="1" smtClean="0"/>
              <a:t>Chazilly</a:t>
            </a:r>
            <a:r>
              <a:rPr lang="fr-FR" sz="2000" dirty="0" smtClean="0"/>
              <a:t>,  En comparaison,  le passage de 14,40 à 16m augmenterait la surface du plan d’eau entre 10 et 20% </a:t>
            </a:r>
          </a:p>
        </p:txBody>
      </p:sp>
    </p:spTree>
    <p:extLst>
      <p:ext uri="{BB962C8B-B14F-4D97-AF65-F5344CB8AC3E}">
        <p14:creationId xmlns:p14="http://schemas.microsoft.com/office/powerpoint/2010/main" val="34811659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L’ancienne digue</a:t>
            </a:r>
            <a:endParaRPr lang="fr-FR" dirty="0"/>
          </a:p>
        </p:txBody>
      </p:sp>
      <p:pic>
        <p:nvPicPr>
          <p:cNvPr id="2052"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1681" y="1304774"/>
            <a:ext cx="6696744" cy="5363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10137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87624" y="1268760"/>
            <a:ext cx="7746064" cy="4800600"/>
          </a:xfrm>
        </p:spPr>
        <p:txBody>
          <a:bodyPr>
            <a:normAutofit/>
          </a:bodyPr>
          <a:lstStyle/>
          <a:p>
            <a:pPr marL="82296" indent="0">
              <a:buNone/>
            </a:pPr>
            <a:r>
              <a:rPr lang="fr-FR" sz="2000" dirty="0" smtClean="0"/>
              <a:t>En partant sur les données publiées par VNF sur le journal Le Bien Publique</a:t>
            </a:r>
            <a:endParaRPr lang="fr-FR" sz="2000" dirty="0"/>
          </a:p>
          <a:p>
            <a:pPr marL="82296" indent="0">
              <a:buNone/>
            </a:pPr>
            <a:r>
              <a:rPr lang="fr-FR" sz="2000" dirty="0" smtClean="0"/>
              <a:t>Pour revenir à la hauteur initiale du barrage: 22.50m, le coût des travaux serait </a:t>
            </a:r>
            <a:r>
              <a:rPr lang="fr-FR" sz="2000" dirty="0" smtClean="0">
                <a:solidFill>
                  <a:srgbClr val="FF0000"/>
                </a:solidFill>
              </a:rPr>
              <a:t>trop onéreux:  </a:t>
            </a:r>
            <a:r>
              <a:rPr lang="fr-FR" sz="2000" dirty="0" smtClean="0"/>
              <a:t>25M€</a:t>
            </a:r>
            <a:endParaRPr lang="fr-FR" sz="2000" dirty="0"/>
          </a:p>
          <a:p>
            <a:pPr marL="82296" indent="0" algn="just">
              <a:buNone/>
            </a:pPr>
            <a:r>
              <a:rPr lang="fr-FR" sz="2000" dirty="0" smtClean="0"/>
              <a:t>Pour passer de 14,40m à 16m le coût des travaux à prévoir serait de 10M€,  Le passage de la hauteur d’eau de 14,40m (actuelle) à 16m aurait </a:t>
            </a:r>
            <a:r>
              <a:rPr lang="fr-FR" sz="2000" dirty="0" smtClean="0">
                <a:solidFill>
                  <a:srgbClr val="FF0000"/>
                </a:solidFill>
              </a:rPr>
              <a:t>peu d’impact </a:t>
            </a:r>
            <a:r>
              <a:rPr lang="fr-FR" sz="2000" dirty="0" smtClean="0"/>
              <a:t>sur l’augmentation de la surface du plan d’eau.</a:t>
            </a:r>
          </a:p>
          <a:p>
            <a:pPr marL="82296" indent="0" algn="just">
              <a:buNone/>
            </a:pPr>
            <a:endParaRPr lang="fr-FR" sz="2000" dirty="0"/>
          </a:p>
          <a:p>
            <a:pPr marL="82296" indent="0" algn="just">
              <a:buNone/>
            </a:pPr>
            <a:r>
              <a:rPr lang="fr-FR" sz="2000" dirty="0" smtClean="0"/>
              <a:t>L’alternative intéressante serait la remis en état de l’ancienne digue qui offre le meilleur compromis coût/surface plan d’eau gagnée. Avec un réaménagement de l’ancienne digue  entre 8 et 10m de hauteur d’eau, on triplerait la surface du plan d’eau existant (hauteur d’eau du barrage à14,40m),</a:t>
            </a:r>
          </a:p>
          <a:p>
            <a:pPr marL="82296" indent="0" algn="just">
              <a:buNone/>
            </a:pPr>
            <a:r>
              <a:rPr lang="fr-FR" sz="2000" dirty="0" smtClean="0"/>
              <a:t>Le coût serait alors estimé à 25M€*10/22,50m= 11 M€  </a:t>
            </a:r>
            <a:r>
              <a:rPr lang="fr-FR" sz="1200" dirty="0" smtClean="0"/>
              <a:t>(basé chiffres de VNF)</a:t>
            </a:r>
          </a:p>
          <a:p>
            <a:pPr marL="82296" indent="0" algn="just">
              <a:buNone/>
            </a:pPr>
            <a:endParaRPr lang="fr-FR" sz="2000" dirty="0"/>
          </a:p>
          <a:p>
            <a:pPr marL="82296" indent="0" algn="just">
              <a:buNone/>
            </a:pPr>
            <a:endParaRPr lang="fr-FR" sz="2000" dirty="0"/>
          </a:p>
        </p:txBody>
      </p:sp>
      <p:sp>
        <p:nvSpPr>
          <p:cNvPr id="4" name="Titre 1"/>
          <p:cNvSpPr>
            <a:spLocks noGrp="1"/>
          </p:cNvSpPr>
          <p:nvPr>
            <p:ph type="title"/>
          </p:nvPr>
        </p:nvSpPr>
        <p:spPr>
          <a:xfrm>
            <a:off x="1435608" y="274638"/>
            <a:ext cx="7498080" cy="778098"/>
          </a:xfrm>
        </p:spPr>
        <p:txBody>
          <a:bodyPr>
            <a:normAutofit/>
          </a:bodyPr>
          <a:lstStyle/>
          <a:p>
            <a:pPr algn="ctr"/>
            <a:r>
              <a:rPr lang="fr-FR" dirty="0" smtClean="0"/>
              <a:t>Financement </a:t>
            </a:r>
            <a:endParaRPr lang="fr-FR" dirty="0"/>
          </a:p>
        </p:txBody>
      </p:sp>
    </p:spTree>
    <p:extLst>
      <p:ext uri="{BB962C8B-B14F-4D97-AF65-F5344CB8AC3E}">
        <p14:creationId xmlns:p14="http://schemas.microsoft.com/office/powerpoint/2010/main" val="28701498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03648" y="692696"/>
            <a:ext cx="7498080" cy="1143000"/>
          </a:xfrm>
        </p:spPr>
        <p:txBody>
          <a:bodyPr>
            <a:normAutofit fontScale="90000"/>
          </a:bodyPr>
          <a:lstStyle/>
          <a:p>
            <a:pPr algn="ctr"/>
            <a:r>
              <a:rPr lang="fr-FR" b="1" dirty="0" smtClean="0">
                <a:solidFill>
                  <a:srgbClr val="FF0000"/>
                </a:solidFill>
              </a:rPr>
              <a:t>Point Négatif N°2</a:t>
            </a:r>
            <a:r>
              <a:rPr lang="fr-FR" dirty="0" smtClean="0"/>
              <a:t/>
            </a:r>
            <a:br>
              <a:rPr lang="fr-FR" dirty="0" smtClean="0"/>
            </a:br>
            <a:r>
              <a:rPr lang="fr-FR" sz="3600" dirty="0" smtClean="0"/>
              <a:t>Les sentiers pédestres et </a:t>
            </a:r>
            <a:r>
              <a:rPr lang="fr-FR" sz="3600" dirty="0" err="1" smtClean="0"/>
              <a:t>Véloroutes</a:t>
            </a:r>
            <a:r>
              <a:rPr lang="fr-FR" sz="3600" dirty="0" smtClean="0"/>
              <a:t/>
            </a:r>
            <a:br>
              <a:rPr lang="fr-FR" sz="3600" dirty="0" smtClean="0"/>
            </a:br>
            <a:r>
              <a:rPr lang="fr-FR" sz="3600" dirty="0" smtClean="0"/>
              <a:t>Trop éloignés du réservoir ou ne </a:t>
            </a:r>
            <a:r>
              <a:rPr lang="fr-FR" sz="3600" dirty="0" smtClean="0"/>
              <a:t>débouchent </a:t>
            </a:r>
            <a:r>
              <a:rPr lang="fr-FR" sz="3600" dirty="0" smtClean="0"/>
              <a:t>sur nulle part</a:t>
            </a:r>
            <a:endParaRPr lang="fr-FR" sz="3600"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91680" y="2564904"/>
            <a:ext cx="7005081" cy="39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769255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2560</TotalTime>
  <Words>1222</Words>
  <Application>Microsoft Office PowerPoint</Application>
  <PresentationFormat>Affichage à l'écran (4:3)</PresentationFormat>
  <Paragraphs>74</Paragraphs>
  <Slides>22</Slides>
  <Notes>3</Notes>
  <HiddenSlides>0</HiddenSlides>
  <MMClips>0</MMClips>
  <ScaleCrop>false</ScaleCrop>
  <HeadingPairs>
    <vt:vector size="4" baseType="variant">
      <vt:variant>
        <vt:lpstr>Thème</vt:lpstr>
      </vt:variant>
      <vt:variant>
        <vt:i4>1</vt:i4>
      </vt:variant>
      <vt:variant>
        <vt:lpstr>Titres des diapositives</vt:lpstr>
      </vt:variant>
      <vt:variant>
        <vt:i4>22</vt:i4>
      </vt:variant>
    </vt:vector>
  </HeadingPairs>
  <TitlesOfParts>
    <vt:vector size="23" baseType="lpstr">
      <vt:lpstr>Solstice</vt:lpstr>
      <vt:lpstr>Stratégie régionale de valorisation  touristique des plans d’eaux en Bourgogne  (Conseil Régional)</vt:lpstr>
      <vt:lpstr>Projet d’aménagement du réservoir de Chazilly</vt:lpstr>
      <vt:lpstr>Etat des lieux</vt:lpstr>
      <vt:lpstr>Point Négatif N°1  La hauteur d’eau à 14.40m</vt:lpstr>
      <vt:lpstr>Point Négatif N°1</vt:lpstr>
      <vt:lpstr>Proposition: Remettre en état l’ancienne digue (ligne rouge) </vt:lpstr>
      <vt:lpstr>L’ancienne digue</vt:lpstr>
      <vt:lpstr>Financement </vt:lpstr>
      <vt:lpstr>Point Négatif N°2 Les sentiers pédestres et Véloroutes Trop éloignés du réservoir ou ne débouchent sur nulle part</vt:lpstr>
      <vt:lpstr>Proposition: Faire une jonction sur le tracé de la rigole  Le passage d’une vélo route entre Sainte Sabine et Chazilly passant en bordure du réservoir.  Et un sentier pédestre en boucle entre l’ancienne digue et le barrage</vt:lpstr>
      <vt:lpstr>Créer des 2 sentiers pédestres en boucle, 1 sentier (jaune plan d’eau inférieur) entre l’ancienne digue et le barrage 1 sentier (bleu plan d’eau supérieur) Zône de protection pour la faune  </vt:lpstr>
      <vt:lpstr>Point Négatif N°3 Si l’objectif du réservoir de Chazilly est de faire un site touristique associant nature et patrimoine, Les panneaux récemment installés « accès  interdit et chasse gardée » ne sont pas compatibles pour attirer  des touristes</vt:lpstr>
      <vt:lpstr>Autres options Installer une centrale hydraulique pour assurer une source de revenue ou créer une plage/piscine naturelle comme cela c’est fait à Beaune</vt:lpstr>
      <vt:lpstr>Autres options Un vélo route en boucle fermée entre le canal et les réservoirs avec visite des villages et leurs patrimoines spécifiques</vt:lpstr>
      <vt:lpstr>Stratégie du conseil Régional dans le tourisme </vt:lpstr>
      <vt:lpstr>Les Atouts du Réservoir de Chazilly Avec les travaux de l’ancienne digue  </vt:lpstr>
      <vt:lpstr>Stratégie du conseil Régional dans le tourisme Les atouts de la Bourgogne</vt:lpstr>
      <vt:lpstr>Stratégie du conseil Régional dans le tourisme Favoriser et améliorer les activités et les services autour de l’eau.  Les atouts de la Bourgogne</vt:lpstr>
      <vt:lpstr>Valoriser l’utilisation des lacs réservoirs 1.31 Velo route  en boucle fermée entre le canal et les réservoirs </vt:lpstr>
      <vt:lpstr>Valoriser l’utilisation des lacs réservoirs 1.31 La baignade </vt:lpstr>
      <vt:lpstr>Valoriser l’utilisation des lacs réservoirs 1.42 La pêche </vt:lpstr>
      <vt:lpstr>Les interlocuteurs</vt:lpstr>
    </vt:vector>
  </TitlesOfParts>
  <Company>FF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Projet d’aménagement du réservoir de Chazilly</dc:title>
  <dc:creator>JB</dc:creator>
  <cp:lastModifiedBy>JB</cp:lastModifiedBy>
  <cp:revision>45</cp:revision>
  <dcterms:created xsi:type="dcterms:W3CDTF">2015-05-26T05:58:49Z</dcterms:created>
  <dcterms:modified xsi:type="dcterms:W3CDTF">2015-07-17T06:16:06Z</dcterms:modified>
</cp:coreProperties>
</file>